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5"/>
  </p:notesMasterIdLst>
  <p:handoutMasterIdLst>
    <p:handoutMasterId r:id="rId46"/>
  </p:handoutMasterIdLst>
  <p:sldIdLst>
    <p:sldId id="439" r:id="rId3"/>
    <p:sldId id="559" r:id="rId4"/>
    <p:sldId id="560" r:id="rId5"/>
    <p:sldId id="558" r:id="rId6"/>
    <p:sldId id="561" r:id="rId7"/>
    <p:sldId id="525" r:id="rId8"/>
    <p:sldId id="1665" r:id="rId9"/>
    <p:sldId id="1661" r:id="rId10"/>
    <p:sldId id="562" r:id="rId11"/>
    <p:sldId id="1666" r:id="rId12"/>
    <p:sldId id="528" r:id="rId13"/>
    <p:sldId id="1662" r:id="rId14"/>
    <p:sldId id="1670" r:id="rId15"/>
    <p:sldId id="1672" r:id="rId16"/>
    <p:sldId id="540" r:id="rId17"/>
    <p:sldId id="533" r:id="rId18"/>
    <p:sldId id="1673" r:id="rId19"/>
    <p:sldId id="536" r:id="rId20"/>
    <p:sldId id="539" r:id="rId21"/>
    <p:sldId id="538" r:id="rId22"/>
    <p:sldId id="555" r:id="rId23"/>
    <p:sldId id="1668" r:id="rId24"/>
    <p:sldId id="537" r:id="rId25"/>
    <p:sldId id="362" r:id="rId26"/>
    <p:sldId id="363" r:id="rId27"/>
    <p:sldId id="364" r:id="rId28"/>
    <p:sldId id="365" r:id="rId29"/>
    <p:sldId id="556" r:id="rId30"/>
    <p:sldId id="1674" r:id="rId31"/>
    <p:sldId id="1667" r:id="rId32"/>
    <p:sldId id="1675" r:id="rId33"/>
    <p:sldId id="307" r:id="rId34"/>
    <p:sldId id="1677" r:id="rId35"/>
    <p:sldId id="1676" r:id="rId36"/>
    <p:sldId id="543" r:id="rId37"/>
    <p:sldId id="547" r:id="rId38"/>
    <p:sldId id="546" r:id="rId39"/>
    <p:sldId id="545" r:id="rId40"/>
    <p:sldId id="548" r:id="rId41"/>
    <p:sldId id="257" r:id="rId42"/>
    <p:sldId id="258" r:id="rId43"/>
    <p:sldId id="262" r:id="rId44"/>
  </p:sldIdLst>
  <p:sldSz cx="9144000" cy="6858000" type="screen4x3"/>
  <p:notesSz cx="7023100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2211" autoAdjust="0"/>
  </p:normalViewPr>
  <p:slideViewPr>
    <p:cSldViewPr>
      <p:cViewPr varScale="1">
        <p:scale>
          <a:sx n="76" d="100"/>
          <a:sy n="76" d="100"/>
        </p:scale>
        <p:origin x="16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02/10/66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3" tIns="47842" rIns="95683" bIns="47842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2311" y="4421822"/>
            <a:ext cx="5618480" cy="4189096"/>
          </a:xfrm>
          <a:prstGeom prst="rect">
            <a:avLst/>
          </a:prstGeom>
        </p:spPr>
        <p:txBody>
          <a:bodyPr vert="horz" lIns="95683" tIns="47842" rIns="95683" bIns="47842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illustrate</a:t>
            </a:r>
            <a:r>
              <a:rPr lang="en-US" baseline="0" dirty="0"/>
              <a:t> the output of SMOTE family.</a:t>
            </a:r>
          </a:p>
          <a:p>
            <a:r>
              <a:rPr lang="en-US" baseline="0" dirty="0"/>
              <a:t>This is an original dataset which has 3 minority classes: 2, 4, and 5.</a:t>
            </a: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6B4335CC-26F3-4CA6-A627-AC7513BC9C17}" type="slidenum">
              <a:rPr lang="th-TH" sz="12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18423">
                <a:defRPr/>
              </a:pPr>
              <a:t>24</a:t>
            </a:fld>
            <a:endParaRPr lang="th-TH" sz="1200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applying SMOTE to an original dataset, synthetic instances spread throughout</a:t>
            </a:r>
            <a:r>
              <a:rPr lang="en-US" baseline="0" dirty="0"/>
              <a:t> a dataset.</a:t>
            </a: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6B4335CC-26F3-4CA6-A627-AC7513BC9C17}" type="slidenum">
              <a:rPr lang="th-TH" sz="12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18423">
                <a:defRPr/>
              </a:pPr>
              <a:t>25</a:t>
            </a:fld>
            <a:endParaRPr lang="th-TH" sz="1200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applying SAFE, synthetic instances are not dense in the border of a dataset.</a:t>
            </a:r>
          </a:p>
          <a:p>
            <a:endParaRPr lang="en-US" baseline="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6B4335CC-26F3-4CA6-A627-AC7513BC9C17}" type="slidenum">
              <a:rPr lang="th-TH" sz="12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18423">
                <a:defRPr/>
              </a:pPr>
              <a:t>26</a:t>
            </a:fld>
            <a:endParaRPr lang="th-TH" sz="1200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applying DBS, synthetic instances are dense nearby</a:t>
            </a:r>
            <a:r>
              <a:rPr lang="en-US" baseline="0" dirty="0"/>
              <a:t> pseudo-</a:t>
            </a:r>
            <a:r>
              <a:rPr lang="en-US" baseline="0" dirty="0" err="1"/>
              <a:t>centroid</a:t>
            </a:r>
            <a:r>
              <a:rPr lang="en-US" baseline="0" dirty="0"/>
              <a:t> and sparse far from this </a:t>
            </a:r>
            <a:r>
              <a:rPr lang="en-US" baseline="0" dirty="0" err="1"/>
              <a:t>centroid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6B4335CC-26F3-4CA6-A627-AC7513BC9C17}" type="slidenum">
              <a:rPr lang="th-TH" sz="12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18423">
                <a:defRPr/>
              </a:pPr>
              <a:t>27</a:t>
            </a:fld>
            <a:endParaRPr lang="th-TH" sz="1200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96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algorithm begins to transform a cluster of instances to our graph.</a:t>
            </a:r>
          </a:p>
          <a:p>
            <a:pPr defTabSz="918423">
              <a:defRPr/>
            </a:pPr>
            <a:r>
              <a:rPr lang="en-US" dirty="0"/>
              <a:t>I do not draw the edges in this graph.</a:t>
            </a:r>
          </a:p>
          <a:p>
            <a:r>
              <a:rPr lang="en-US" dirty="0"/>
              <a:t>Next, determine the pseudo-centroid represented as this black point.</a:t>
            </a:r>
          </a:p>
          <a:p>
            <a:r>
              <a:rPr lang="en-US" dirty="0"/>
              <a:t>This centroid is assigned by the nearest instance from the mean of a cluster.</a:t>
            </a:r>
          </a:p>
          <a:p>
            <a:r>
              <a:rPr lang="en-US" dirty="0"/>
              <a:t>Then, run </a:t>
            </a:r>
            <a:r>
              <a:rPr lang="en-US" dirty="0" err="1"/>
              <a:t>Dijkstra's</a:t>
            </a:r>
            <a:r>
              <a:rPr lang="en-US" dirty="0"/>
              <a:t> algorithm.</a:t>
            </a:r>
          </a:p>
          <a:p>
            <a:r>
              <a:rPr lang="en-US" dirty="0"/>
              <a:t>After that, for each positive instance p, generate a synthetic instance along</a:t>
            </a:r>
            <a:r>
              <a:rPr lang="en-US" baseline="0" dirty="0"/>
              <a:t> a shortest path of p to the centroid.</a:t>
            </a:r>
          </a:p>
          <a:p>
            <a:r>
              <a:rPr lang="en-US" dirty="0"/>
              <a:t>If a cluster has an arbitrary shape similar to this cluster, a synthetic instance will not crash to an opposite-class instance because a shortest path is constructed to be a skeleton path.</a:t>
            </a:r>
          </a:p>
          <a:p>
            <a:r>
              <a:rPr lang="en-US" dirty="0"/>
              <a:t>Our technique can handle the overlapping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6B4335CC-26F3-4CA6-A627-AC7513BC9C17}" type="slidenum">
              <a:rPr lang="th-TH" sz="12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18423">
                <a:defRPr/>
              </a:pPr>
              <a:t>32</a:t>
            </a:fld>
            <a:endParaRPr lang="th-TH" sz="120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8589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dirty="0">
              <a:cs typeface="Cordia New" pitchFamily="34" charset="-34"/>
            </a:endParaRPr>
          </a:p>
        </p:txBody>
      </p:sp>
      <p:sp>
        <p:nvSpPr>
          <p:cNvPr id="2150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74AB3E-9807-4289-98EB-F75B26D26C63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102,294 Candidates</a:t>
            </a:r>
          </a:p>
          <a:p>
            <a:r>
              <a:rPr lang="en-US" dirty="0"/>
              <a:t>101,671 (99.39%) Region is NOT a malignant mass (negative).</a:t>
            </a:r>
          </a:p>
          <a:p>
            <a:r>
              <a:rPr lang="en-US" dirty="0"/>
              <a:t>623 (0.61%) Region is a malignant mass (positive).</a:t>
            </a:r>
          </a:p>
          <a:p>
            <a:r>
              <a:rPr lang="en-US" dirty="0"/>
              <a:t>Accuracy = 99.39%</a:t>
            </a:r>
          </a:p>
          <a:p>
            <a:r>
              <a:rPr lang="en-US" dirty="0"/>
              <a:t>All negative instances are correctly classified.</a:t>
            </a:r>
          </a:p>
          <a:p>
            <a:r>
              <a:rPr lang="en-US" dirty="0"/>
              <a:t>All positive instances are incorrectly classified.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0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Incorrectly Classified Instances</a:t>
            </a:r>
          </a:p>
          <a:p>
            <a:r>
              <a:rPr lang="en-US" dirty="0"/>
              <a:t>Predicting a cancer candidate as non-cancer: Death</a:t>
            </a:r>
          </a:p>
          <a:p>
            <a:r>
              <a:rPr lang="en-US" dirty="0"/>
              <a:t>Predicting a non-cancer candidate as cancer: Medical Expense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8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</a:pPr>
            <a:endParaRPr lang="en-US" sz="17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5CC-26F3-4CA6-A627-AC7513BC9C17}" type="slidenum">
              <a:rPr lang="th-TH" smtClean="0"/>
              <a:pPr/>
              <a:t>11</a:t>
            </a:fld>
            <a:endParaRPr lang="th-T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8E1-128C-4FF0-9AE2-F18E5500045F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5DCA-B07B-4537-8FD9-D8ABDF0085E1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0992-CAFB-4189-8767-283CB2B627A0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608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3363" y="998538"/>
            <a:ext cx="4149725" cy="232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5488" y="998538"/>
            <a:ext cx="4151312" cy="232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33363" y="3478213"/>
            <a:ext cx="4149725" cy="232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88" y="3478213"/>
            <a:ext cx="4151312" cy="232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89FABC4B-50A5-4F85-88FF-E741B97B7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Predictive Modeling in the Wild 		</a:t>
            </a:r>
            <a:r>
              <a:rPr lang="en-US" altLang="en-US" b="0"/>
              <a:t>Saharon Rosset &amp; Claudia Perlich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2DDB2949-25A1-486F-8787-9F6F84BF31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BDCB-126A-4831-93E7-8A83A424982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08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3F7-CB91-4A6E-9883-619E691D30C9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366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837B-C917-465F-9560-FF1F381A38B6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456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451C-F713-47BE-A693-67E15E68263F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3250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85C2-B8B3-4FAE-9589-F61F5D561F79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0012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2489-30F8-4AC1-B624-DC9A991804B2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652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7E1B-C243-43E8-81FA-D5AAAD153E12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8651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72C8-5804-47E5-94C3-641D1C77E1A9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516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F394-6E0E-45FE-A730-FBCE7D04D5C7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C9A9-5CEA-4FEA-BA01-358A0CCE5AC8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822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ECFB-BCAE-4E9F-AFB6-C97FD634C360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5318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5454-3F5B-4299-ACA1-4B0A0A676FE1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966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AA7-8BE3-40FD-B26C-FF2D7E52C61E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04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1B0C-2FC4-4E87-8A36-9D4E0C4034DE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C0-6C2A-4DDD-8C9E-BC68D0EECF35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B8DF-B40E-48EB-BF57-BCD989229DC6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5A24-57F5-4CF9-A54E-70B5EE787FCA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B10A-2657-4C2B-8291-D7F5C8F76834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CE0-A797-4915-AF3C-464FB270E2F4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873D-9D11-4E07-B918-E3BE1EC81FCD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BBE3-61F8-4195-A66B-CCD9B5138AE0}" type="datetime1">
              <a:rPr lang="th-TH" smtClean="0"/>
              <a:pPr/>
              <a:t>02/10/66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334C-EB28-4F75-B367-9C492399584D}" type="datetime1">
              <a:rPr lang="th-TH" smtClean="0"/>
              <a:pPr/>
              <a:t>02/10/66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575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Autofit/>
          </a:bodyPr>
          <a:lstStyle/>
          <a:p>
            <a:r>
              <a:rPr lang="en-US"/>
              <a:t>Pattern Recognition</a:t>
            </a:r>
            <a:br>
              <a:rPr lang="en-US" dirty="0"/>
            </a:br>
            <a:r>
              <a:rPr lang="en-US" dirty="0"/>
              <a:t>Class Imbalance Problem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Chumphol Bunkhumpornpat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Faculty of Science</a:t>
            </a:r>
          </a:p>
          <a:p>
            <a:r>
              <a:rPr lang="en-US" dirty="0"/>
              <a:t>Chiang Mai University</a:t>
            </a:r>
            <a:endParaRPr lang="th-TH" dirty="0"/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75" y="404664"/>
            <a:ext cx="161925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68D8671F-6066-4538-9088-D0D2A8485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7" y="1012204"/>
            <a:ext cx="2257425" cy="20288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2A29A-4C2E-41D6-B4B0-50812B04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44BE0-9B6B-4DC9-9D63-D8441F88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1400" smtClean="0"/>
              <a:pPr/>
              <a:t>10</a:t>
            </a:fld>
            <a:endParaRPr lang="th-TH" sz="1400" dirty="0"/>
          </a:p>
        </p:txBody>
      </p:sp>
      <p:pic>
        <p:nvPicPr>
          <p:cNvPr id="8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EA8E7E9-34E9-4CD5-8BD8-B6F16799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84" y="3661779"/>
            <a:ext cx="2257425" cy="2028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F911AF-52CE-49D8-86D2-ACCCA1060D23}"/>
              </a:ext>
            </a:extLst>
          </p:cNvPr>
          <p:cNvSpPr/>
          <p:nvPr/>
        </p:nvSpPr>
        <p:spPr>
          <a:xfrm>
            <a:off x="323528" y="2420888"/>
            <a:ext cx="1571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Case 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FEAE2-E1A9-4195-9C9A-F2CCFB977F6A}"/>
              </a:ext>
            </a:extLst>
          </p:cNvPr>
          <p:cNvSpPr/>
          <p:nvPr/>
        </p:nvSpPr>
        <p:spPr>
          <a:xfrm>
            <a:off x="323528" y="5085184"/>
            <a:ext cx="1571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Case B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8FBFC38C-ABE5-47B4-BF3E-76C9CED9B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04646"/>
            <a:ext cx="969615" cy="96961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DD799F5-6525-40E5-96B1-4A0F9495688B}"/>
              </a:ext>
            </a:extLst>
          </p:cNvPr>
          <p:cNvSpPr/>
          <p:nvPr/>
        </p:nvSpPr>
        <p:spPr>
          <a:xfrm>
            <a:off x="5339432" y="5196811"/>
            <a:ext cx="16561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Predict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7C18551-5ADC-479F-BBA6-7FC88E4F6917}"/>
              </a:ext>
            </a:extLst>
          </p:cNvPr>
          <p:cNvSpPr/>
          <p:nvPr/>
        </p:nvSpPr>
        <p:spPr>
          <a:xfrm>
            <a:off x="5344108" y="2684915"/>
            <a:ext cx="16561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Predict</a:t>
            </a: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C11498FD-34FD-4AF7-8CFB-9A84B004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6" y="4823455"/>
            <a:ext cx="969615" cy="9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11</a:t>
            </a:fld>
            <a:endParaRPr lang="th-TH" sz="2000" dirty="0"/>
          </a:p>
        </p:txBody>
      </p:sp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22545"/>
              </p:ext>
            </p:extLst>
          </p:nvPr>
        </p:nvGraphicFramePr>
        <p:xfrm>
          <a:off x="714348" y="1556792"/>
          <a:ext cx="7715304" cy="1669634"/>
        </p:xfrm>
        <a:graphic>
          <a:graphicData uri="http://schemas.openxmlformats.org/drawingml/2006/table">
            <a:tbl>
              <a:tblPr/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08">
                <a:tc gridSpan="3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Confusion Matrix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Predicted Positive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Predicted Negative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62"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Actual Positive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TP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: True Positive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FN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: False Negative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56"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Actual Negative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FP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: False Positive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TN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: True Negative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ตาราง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041024"/>
              </p:ext>
            </p:extLst>
          </p:nvPr>
        </p:nvGraphicFramePr>
        <p:xfrm>
          <a:off x="683568" y="3903247"/>
          <a:ext cx="7776864" cy="2373414"/>
        </p:xfrm>
        <a:graphic>
          <a:graphicData uri="http://schemas.openxmlformats.org/drawingml/2006/table">
            <a:tbl>
              <a:tblPr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Accuracy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 = (TP + TN) / (TP + FN + FP + TN)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Recall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= TP / (TP + FN)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Precision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 = TP / (TP + FP)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F-value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= ((1 +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  <a:sym typeface="Symbol"/>
                        </a:rPr>
                        <a:t></a:t>
                      </a:r>
                      <a:r>
                        <a:rPr lang="en-US" sz="2400" baseline="30000" dirty="0">
                          <a:latin typeface="+mn-lt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2400" baseline="0" dirty="0">
                          <a:latin typeface="+mn-lt"/>
                          <a:ea typeface="Times New Roman"/>
                          <a:cs typeface="Angsana New"/>
                        </a:rPr>
                        <a:t>)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</a:rPr>
                        <a:t>Recall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</a:rPr>
                        <a:t>Precision) / (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  <a:sym typeface="Symbol"/>
                        </a:rPr>
                        <a:t></a:t>
                      </a:r>
                      <a:r>
                        <a:rPr lang="en-US" sz="2400" baseline="30000" dirty="0">
                          <a:latin typeface="+mn-lt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</a:rPr>
                        <a:t>Recall + Precision)</a:t>
                      </a: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978A-4BB0-42CC-B86E-89AD8D1F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  <a:ea typeface="Times New Roman"/>
                <a:cs typeface="Times"/>
                <a:sym typeface="Symbol"/>
              </a:rPr>
              <a:t> in F-value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F352-E5F1-4CFE-8E00-807C3C379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default </a:t>
            </a:r>
            <a:r>
              <a:rPr lang="en-US" dirty="0">
                <a:latin typeface="+mn-lt"/>
                <a:ea typeface="Times New Roman"/>
                <a:cs typeface="Times"/>
                <a:sym typeface="Symbol"/>
              </a:rPr>
              <a:t></a:t>
            </a:r>
            <a:r>
              <a:rPr lang="en-US" dirty="0"/>
              <a:t> is 1.0, which is the same as the </a:t>
            </a:r>
            <a:br>
              <a:rPr lang="en-US" dirty="0"/>
            </a:br>
            <a:r>
              <a:rPr lang="en-US" dirty="0"/>
              <a:t>F-measure. </a:t>
            </a:r>
          </a:p>
          <a:p>
            <a:r>
              <a:rPr lang="en-US" dirty="0"/>
              <a:t>A smaller </a:t>
            </a:r>
            <a:r>
              <a:rPr lang="en-US" sz="3200" dirty="0">
                <a:latin typeface="+mn-lt"/>
                <a:ea typeface="Times New Roman"/>
                <a:cs typeface="Times"/>
                <a:sym typeface="Symbol"/>
              </a:rPr>
              <a:t></a:t>
            </a:r>
            <a:r>
              <a:rPr lang="en-US" dirty="0"/>
              <a:t>, such as 0.5, gives more weight to precision and less to recall in the calculation of the score.</a:t>
            </a:r>
          </a:p>
          <a:p>
            <a:r>
              <a:rPr lang="en-US" dirty="0"/>
              <a:t>A larger </a:t>
            </a:r>
            <a:r>
              <a:rPr lang="en-US" sz="3200" dirty="0">
                <a:latin typeface="+mn-lt"/>
                <a:ea typeface="Times New Roman"/>
                <a:cs typeface="Times"/>
                <a:sym typeface="Symbol"/>
              </a:rPr>
              <a:t></a:t>
            </a:r>
            <a:r>
              <a:rPr lang="en-US" dirty="0"/>
              <a:t>, such as 2.0, gives less weight to precision and more weight to recall.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24AD6-F0ED-4791-BCD8-D1BA3820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5A371-0FD7-41CF-87FF-4A89BE68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837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5EEA8C12-522C-5D90-FAAE-C3C2FA010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9198"/>
            <a:ext cx="5112874" cy="6459604"/>
          </a:xfrm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966BEF3-C92A-4755-83F3-F3A03C3E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13</a:t>
            </a:fld>
            <a:endParaRPr lang="th-TH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A94397-2F81-42C6-ACC9-6E20468D4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419600" cy="177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2263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292B7A6-3DBC-442D-A01A-F41E189C3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74638"/>
            <a:ext cx="6381750" cy="1981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8B4ED-7289-4781-A34F-D307D737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7DBA8-10E3-45F5-AF61-9C0C07CA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1A8B8F8-1761-4FB3-AC8C-1D3BBFB8C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3909587"/>
            <a:ext cx="6381750" cy="198120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EEBB44FB-B6BB-47B1-9CCB-3C196FEDD927}"/>
              </a:ext>
            </a:extLst>
          </p:cNvPr>
          <p:cNvSpPr/>
          <p:nvPr/>
        </p:nvSpPr>
        <p:spPr>
          <a:xfrm>
            <a:off x="3779912" y="25616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2A6D5F-6F72-45BE-B00D-997E04C6C6E8}"/>
              </a:ext>
            </a:extLst>
          </p:cNvPr>
          <p:cNvSpPr/>
          <p:nvPr/>
        </p:nvSpPr>
        <p:spPr>
          <a:xfrm>
            <a:off x="4716016" y="2545787"/>
            <a:ext cx="277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duplicate</a:t>
            </a:r>
          </a:p>
        </p:txBody>
      </p:sp>
    </p:spTree>
    <p:extLst>
      <p:ext uri="{BB962C8B-B14F-4D97-AF65-F5344CB8AC3E}">
        <p14:creationId xmlns:p14="http://schemas.microsoft.com/office/powerpoint/2010/main" val="321688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SMOTE Algorithm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the continuous features</a:t>
            </a:r>
          </a:p>
          <a:p>
            <a:pPr lvl="1"/>
            <a:r>
              <a:rPr lang="en-US" dirty="0"/>
              <a:t>Take the difference between a feature vector (minority class sample) and one of its k nearest neighbors (minority class samples).</a:t>
            </a:r>
          </a:p>
          <a:p>
            <a:pPr lvl="1"/>
            <a:r>
              <a:rPr lang="en-US" dirty="0"/>
              <a:t>Multiply this difference by a random number between 0 and 1.</a:t>
            </a:r>
          </a:p>
          <a:p>
            <a:pPr lvl="1"/>
            <a:r>
              <a:rPr lang="en-US" dirty="0"/>
              <a:t>Add this difference to the feature value of the original feature vector, thus creating a new feature vector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15</a:t>
            </a:fld>
            <a:endParaRPr lang="th-TH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วงรี 15"/>
          <p:cNvSpPr/>
          <p:nvPr/>
        </p:nvSpPr>
        <p:spPr>
          <a:xfrm>
            <a:off x="2071688" y="1643063"/>
            <a:ext cx="4643437" cy="364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dirty="0"/>
          </a:p>
        </p:txBody>
      </p:sp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ngsana New" pitchFamily="18" charset="-34"/>
              </a:rPr>
              <a:t>SMOTE Algorithm (cont.)</a:t>
            </a:r>
            <a:endParaRPr lang="th-TH" sz="38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16</a:t>
            </a:fld>
            <a:endParaRPr lang="th-TH" sz="2000" dirty="0"/>
          </a:p>
        </p:txBody>
      </p:sp>
      <p:grpSp>
        <p:nvGrpSpPr>
          <p:cNvPr id="2" name="กลุ่ม 17"/>
          <p:cNvGrpSpPr>
            <a:grpSpLocks/>
          </p:cNvGrpSpPr>
          <p:nvPr/>
        </p:nvGrpSpPr>
        <p:grpSpPr bwMode="auto">
          <a:xfrm>
            <a:off x="2714625" y="1571612"/>
            <a:ext cx="5146675" cy="4075128"/>
            <a:chOff x="2714521" y="1571640"/>
            <a:chExt cx="5146458" cy="4074755"/>
          </a:xfrm>
        </p:grpSpPr>
        <p:sp>
          <p:nvSpPr>
            <p:cNvPr id="5" name="วงรี 4"/>
            <p:cNvSpPr/>
            <p:nvPr/>
          </p:nvSpPr>
          <p:spPr>
            <a:xfrm>
              <a:off x="4428949" y="3282823"/>
              <a:ext cx="360348" cy="3603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6" name="วงรี 5"/>
            <p:cNvSpPr/>
            <p:nvPr/>
          </p:nvSpPr>
          <p:spPr>
            <a:xfrm>
              <a:off x="3643163" y="1928799"/>
              <a:ext cx="360347" cy="36033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2714521" y="3643153"/>
              <a:ext cx="360348" cy="3603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4571818" y="4857479"/>
              <a:ext cx="360348" cy="36033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5786204" y="2500257"/>
              <a:ext cx="360347" cy="3603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6000507" y="3786015"/>
              <a:ext cx="360348" cy="3603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12" name="วงรี 11"/>
            <p:cNvSpPr/>
            <p:nvPr/>
          </p:nvSpPr>
          <p:spPr>
            <a:xfrm>
              <a:off x="6286257" y="1571640"/>
              <a:ext cx="360347" cy="36033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13" name="วงรี 12"/>
            <p:cNvSpPr/>
            <p:nvPr/>
          </p:nvSpPr>
          <p:spPr>
            <a:xfrm>
              <a:off x="7500632" y="4143169"/>
              <a:ext cx="360347" cy="36033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15" name="วงรี 14"/>
            <p:cNvSpPr/>
            <p:nvPr/>
          </p:nvSpPr>
          <p:spPr>
            <a:xfrm>
              <a:off x="7500632" y="2785981"/>
              <a:ext cx="360347" cy="3603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17" name="วงรี 16"/>
            <p:cNvSpPr/>
            <p:nvPr/>
          </p:nvSpPr>
          <p:spPr>
            <a:xfrm>
              <a:off x="6286245" y="5286065"/>
              <a:ext cx="360348" cy="36033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</p:grpSp>
      <p:cxnSp>
        <p:nvCxnSpPr>
          <p:cNvPr id="25" name="ตัวเชื่อมต่อตรง 24"/>
          <p:cNvCxnSpPr>
            <a:stCxn id="7" idx="6"/>
          </p:cNvCxnSpPr>
          <p:nvPr/>
        </p:nvCxnSpPr>
        <p:spPr>
          <a:xfrm flipV="1">
            <a:off x="3074988" y="3500438"/>
            <a:ext cx="1350962" cy="32305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วงรี 23"/>
          <p:cNvSpPr/>
          <p:nvPr/>
        </p:nvSpPr>
        <p:spPr>
          <a:xfrm>
            <a:off x="3143240" y="3571876"/>
            <a:ext cx="360363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+</a:t>
            </a:r>
            <a:endParaRPr lang="th-TH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1C051A-D001-4511-86E6-1B7777CBCACA}"/>
              </a:ext>
            </a:extLst>
          </p:cNvPr>
          <p:cNvSpPr txBox="1"/>
          <p:nvPr/>
        </p:nvSpPr>
        <p:spPr>
          <a:xfrm>
            <a:off x="4447754" y="2821317"/>
            <a:ext cx="989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(6, 4)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783FF-3117-4B86-BB19-E84FF7D6EDAE}"/>
              </a:ext>
            </a:extLst>
          </p:cNvPr>
          <p:cNvSpPr txBox="1"/>
          <p:nvPr/>
        </p:nvSpPr>
        <p:spPr>
          <a:xfrm>
            <a:off x="2119258" y="3146426"/>
            <a:ext cx="989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(4, 3)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661BF2-D1EF-4113-971B-6E50855DCD34}"/>
              </a:ext>
            </a:extLst>
          </p:cNvPr>
          <p:cNvSpPr txBox="1"/>
          <p:nvPr/>
        </p:nvSpPr>
        <p:spPr>
          <a:xfrm>
            <a:off x="217488" y="5457119"/>
            <a:ext cx="5568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>
                <a:solidFill>
                  <a:srgbClr val="FF0000"/>
                </a:solidFill>
              </a:rPr>
              <a:t>f1</a:t>
            </a:r>
            <a:r>
              <a:rPr lang="en-US" sz="2000" dirty="0">
                <a:solidFill>
                  <a:srgbClr val="FF0000"/>
                </a:solidFill>
              </a:rPr>
              <a:t>', </a:t>
            </a:r>
            <a:r>
              <a:rPr lang="en-US" sz="2000" dirty="0" err="1">
                <a:solidFill>
                  <a:srgbClr val="FF0000"/>
                </a:solidFill>
              </a:rPr>
              <a:t>f2</a:t>
            </a:r>
            <a:r>
              <a:rPr lang="en-US" sz="2000" dirty="0">
                <a:solidFill>
                  <a:srgbClr val="FF0000"/>
                </a:solidFill>
              </a:rPr>
              <a:t>') = (6, 4) + rand(0-1) * (4 - 6, 3 - 4)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f1</a:t>
            </a:r>
            <a:r>
              <a:rPr lang="en-US" sz="2000" dirty="0">
                <a:solidFill>
                  <a:srgbClr val="FF0000"/>
                </a:solidFill>
              </a:rPr>
              <a:t>', </a:t>
            </a:r>
            <a:r>
              <a:rPr lang="en-US" sz="2000" dirty="0" err="1">
                <a:solidFill>
                  <a:srgbClr val="FF0000"/>
                </a:solidFill>
              </a:rPr>
              <a:t>f2</a:t>
            </a:r>
            <a:r>
              <a:rPr lang="en-US" sz="2000" dirty="0">
                <a:solidFill>
                  <a:srgbClr val="FF0000"/>
                </a:solidFill>
              </a:rPr>
              <a:t>') = (6, 4) + rand(0-1) * (-2, -1)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17AF-6B2F-4CA9-88C2-B013616C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SMOTE Example</a:t>
            </a:r>
          </a:p>
        </p:txBody>
      </p:sp>
      <p:pic>
        <p:nvPicPr>
          <p:cNvPr id="7" name="Content Placeholder 6" descr="Shape&#10;&#10;Description automatically generated with low confidence">
            <a:extLst>
              <a:ext uri="{FF2B5EF4-FFF2-40B4-BE49-F238E27FC236}">
                <a16:creationId xmlns:a16="http://schemas.microsoft.com/office/drawing/2014/main" id="{7FDA5EC5-AB01-4D5E-AFF9-3D92E9773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16832"/>
            <a:ext cx="1296144" cy="12961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4F870-C6C9-421A-A894-91C9AFF5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7412-1395-4976-B309-7D29A11D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8" name="Content Placeholder 6" descr="Shape&#10;&#10;Description automatically generated with low confidence">
            <a:extLst>
              <a:ext uri="{FF2B5EF4-FFF2-40B4-BE49-F238E27FC236}">
                <a16:creationId xmlns:a16="http://schemas.microsoft.com/office/drawing/2014/main" id="{778B96B7-9AC8-471F-A867-61BDE5A4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21088"/>
            <a:ext cx="1296144" cy="129614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58DA371-9E14-46CB-A129-BF787C2A6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62" y="3178660"/>
            <a:ext cx="907820" cy="1296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7A63AC-1AAD-45AA-864E-B9FCBB9E93D5}"/>
              </a:ext>
            </a:extLst>
          </p:cNvPr>
          <p:cNvSpPr txBox="1"/>
          <p:nvPr/>
        </p:nvSpPr>
        <p:spPr>
          <a:xfrm>
            <a:off x="1818996" y="1774929"/>
            <a:ext cx="1600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(170, 53)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562C2-DFD6-4AC3-860C-ED2D72AD93C0}"/>
              </a:ext>
            </a:extLst>
          </p:cNvPr>
          <p:cNvSpPr txBox="1"/>
          <p:nvPr/>
        </p:nvSpPr>
        <p:spPr>
          <a:xfrm>
            <a:off x="7125072" y="3979258"/>
            <a:ext cx="169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(175, 60)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018A3-4A94-4849-BEDE-9B3CAAB91E5B}"/>
              </a:ext>
            </a:extLst>
          </p:cNvPr>
          <p:cNvSpPr txBox="1"/>
          <p:nvPr/>
        </p:nvSpPr>
        <p:spPr>
          <a:xfrm>
            <a:off x="4543582" y="2951366"/>
            <a:ext cx="169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(171, 58) </a:t>
            </a:r>
          </a:p>
        </p:txBody>
      </p:sp>
    </p:spTree>
    <p:extLst>
      <p:ext uri="{BB962C8B-B14F-4D97-AF65-F5344CB8AC3E}">
        <p14:creationId xmlns:p14="http://schemas.microsoft.com/office/powerpoint/2010/main" val="335586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ngsana New" pitchFamily="18" charset="-34"/>
              </a:rPr>
              <a:t>SMOTE</a:t>
            </a:r>
            <a:br>
              <a:rPr lang="en-US" dirty="0">
                <a:cs typeface="Angsana New" pitchFamily="18" charset="-34"/>
              </a:rPr>
            </a:br>
            <a:r>
              <a:rPr lang="en-US" sz="3100" dirty="0"/>
              <a:t>N. V. </a:t>
            </a:r>
            <a:r>
              <a:rPr lang="en-US" sz="3100" dirty="0" err="1"/>
              <a:t>Chawla</a:t>
            </a:r>
            <a:r>
              <a:rPr lang="en-US" sz="3100" dirty="0"/>
              <a:t> et al., 2002</a:t>
            </a:r>
            <a:endParaRPr lang="th-TH" sz="31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18</a:t>
            </a:fld>
            <a:endParaRPr lang="th-TH" sz="2000" dirty="0"/>
          </a:p>
        </p:txBody>
      </p:sp>
      <p:pic>
        <p:nvPicPr>
          <p:cNvPr id="1026" name="Picture 2" descr="C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1719039"/>
            <a:ext cx="3648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27" name="Picture 26" descr="us-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908720"/>
            <a:ext cx="647700" cy="3429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516216" y="1700808"/>
            <a:ext cx="2372192" cy="864096"/>
            <a:chOff x="395536" y="1916832"/>
            <a:chExt cx="2372192" cy="864096"/>
          </a:xfrm>
        </p:grpSpPr>
        <p:sp>
          <p:nvSpPr>
            <p:cNvPr id="28" name="Rectangle 27"/>
            <p:cNvSpPr/>
            <p:nvPr/>
          </p:nvSpPr>
          <p:spPr>
            <a:xfrm>
              <a:off x="395536" y="1916832"/>
              <a:ext cx="2304256" cy="864096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Oval 28"/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Oval 29"/>
            <p:cNvSpPr/>
            <p:nvPr/>
          </p:nvSpPr>
          <p:spPr>
            <a:xfrm>
              <a:off x="467544" y="24928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68" y="1948770"/>
              <a:ext cx="1929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Positive Instance</a:t>
              </a:r>
              <a:endParaRPr lang="th-TH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3568" y="2380818"/>
              <a:ext cx="2084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Synthetic Instance</a:t>
              </a:r>
              <a:endParaRPr lang="th-TH" sz="20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ngsana New" pitchFamily="18" charset="-34"/>
              </a:rPr>
              <a:t>Borderline-SMOTE</a:t>
            </a:r>
            <a:br>
              <a:rPr lang="en-US" dirty="0">
                <a:cs typeface="Angsana New" pitchFamily="18" charset="-34"/>
              </a:rPr>
            </a:br>
            <a:r>
              <a:rPr lang="en-US" sz="3100" dirty="0"/>
              <a:t>H. Han et al., 2005</a:t>
            </a:r>
            <a:endParaRPr lang="th-TH" sz="31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19</a:t>
            </a:fld>
            <a:endParaRPr lang="th-TH" sz="2000" dirty="0"/>
          </a:p>
        </p:txBody>
      </p:sp>
      <p:pic>
        <p:nvPicPr>
          <p:cNvPr id="1027" name="Picture 3" descr="Clip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1719039"/>
            <a:ext cx="3648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10" name="Picture 9" descr="ch-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908720"/>
            <a:ext cx="514350" cy="3429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16216" y="1700808"/>
            <a:ext cx="2372192" cy="864096"/>
            <a:chOff x="395536" y="1916832"/>
            <a:chExt cx="2372192" cy="864096"/>
          </a:xfrm>
        </p:grpSpPr>
        <p:sp>
          <p:nvSpPr>
            <p:cNvPr id="9" name="Rectangle 8"/>
            <p:cNvSpPr/>
            <p:nvPr/>
          </p:nvSpPr>
          <p:spPr>
            <a:xfrm>
              <a:off x="395536" y="1916832"/>
              <a:ext cx="2304256" cy="864096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467544" y="24928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1948770"/>
              <a:ext cx="1929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Positive Instance</a:t>
              </a:r>
              <a:endParaRPr lang="th-TH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2380818"/>
              <a:ext cx="2084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Synthetic Instance</a:t>
              </a:r>
              <a:endParaRPr lang="th-TH" sz="20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Imbalance Datasets</a:t>
            </a:r>
          </a:p>
          <a:p>
            <a:r>
              <a:rPr lang="en-US" dirty="0"/>
              <a:t>Class Imbalance Problem</a:t>
            </a:r>
          </a:p>
          <a:p>
            <a:r>
              <a:rPr lang="en-US" dirty="0"/>
              <a:t>SMOTE Family</a:t>
            </a:r>
          </a:p>
          <a:p>
            <a:r>
              <a:rPr lang="en-US" dirty="0" err="1"/>
              <a:t>MUTEs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99915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ngsana New" pitchFamily="18" charset="-34"/>
              </a:rPr>
              <a:t>Safe-Level-SMOTE</a:t>
            </a:r>
            <a:br>
              <a:rPr lang="en-US" dirty="0">
                <a:cs typeface="Angsana New" pitchFamily="18" charset="-34"/>
              </a:rPr>
            </a:br>
            <a:r>
              <a:rPr lang="en-US" sz="3100" dirty="0"/>
              <a:t>C. </a:t>
            </a:r>
            <a:r>
              <a:rPr lang="en-US" sz="3100" dirty="0" err="1"/>
              <a:t>Bunkhumpornpat</a:t>
            </a:r>
            <a:r>
              <a:rPr lang="en-US" sz="3100" dirty="0"/>
              <a:t> et al., 2009</a:t>
            </a:r>
            <a:endParaRPr lang="th-TH" sz="31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20</a:t>
            </a:fld>
            <a:endParaRPr lang="th-TH" sz="2000" dirty="0"/>
          </a:p>
        </p:txBody>
      </p:sp>
      <p:pic>
        <p:nvPicPr>
          <p:cNvPr id="1028" name="Picture 4" descr="Clip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1719039"/>
            <a:ext cx="3648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9" name="Picture 8" descr="thailand-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908720"/>
            <a:ext cx="685800" cy="4095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16216" y="1700808"/>
            <a:ext cx="2372192" cy="864096"/>
            <a:chOff x="395536" y="1916832"/>
            <a:chExt cx="2372192" cy="864096"/>
          </a:xfrm>
        </p:grpSpPr>
        <p:sp>
          <p:nvSpPr>
            <p:cNvPr id="10" name="Rectangle 9"/>
            <p:cNvSpPr/>
            <p:nvPr/>
          </p:nvSpPr>
          <p:spPr>
            <a:xfrm>
              <a:off x="395536" y="1916832"/>
              <a:ext cx="2304256" cy="864096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467544" y="24928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1948770"/>
              <a:ext cx="1929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Positive Instance</a:t>
              </a:r>
              <a:endParaRPr lang="th-TH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2380818"/>
              <a:ext cx="2084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Synthetic Instance</a:t>
              </a:r>
              <a:endParaRPr lang="th-TH" sz="20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EA2465D0-7BC5-2827-4C4F-B595C518A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101477"/>
            <a:ext cx="8963025" cy="6655046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1F06B42-64CC-40E3-912F-12138C2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6599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E83566B2-357A-43C1-AB3B-813C49FB3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" y="1190492"/>
            <a:ext cx="1828800" cy="20447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93F76-F795-4038-968E-D46C058A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2C32F-E7C8-407C-9395-38D848E5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1400" smtClean="0"/>
              <a:pPr/>
              <a:t>22</a:t>
            </a:fld>
            <a:endParaRPr lang="th-TH" sz="1400" dirty="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F93E35F8-B724-4EBE-9949-E5E0B4F67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83" y="1198096"/>
            <a:ext cx="1828800" cy="204470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96D3E4C0-3084-4EC2-8063-3657E7AA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07" y="1183194"/>
            <a:ext cx="1828800" cy="204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6B1661-E917-43E1-8105-268E9CE764BD}"/>
              </a:ext>
            </a:extLst>
          </p:cNvPr>
          <p:cNvSpPr txBox="1"/>
          <p:nvPr/>
        </p:nvSpPr>
        <p:spPr>
          <a:xfrm>
            <a:off x="1076411" y="653684"/>
            <a:ext cx="1085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SMOTE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7764C-0C21-4B8C-8E25-8B7A9AC83E59}"/>
              </a:ext>
            </a:extLst>
          </p:cNvPr>
          <p:cNvSpPr txBox="1"/>
          <p:nvPr/>
        </p:nvSpPr>
        <p:spPr>
          <a:xfrm>
            <a:off x="3124200" y="653684"/>
            <a:ext cx="249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Borderline-SMOTE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940303-8D2D-4216-A98A-025BB0DCE251}"/>
              </a:ext>
            </a:extLst>
          </p:cNvPr>
          <p:cNvSpPr txBox="1"/>
          <p:nvPr/>
        </p:nvSpPr>
        <p:spPr>
          <a:xfrm>
            <a:off x="5902840" y="622906"/>
            <a:ext cx="2813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Safe-Level-SMOTE</a:t>
            </a:r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1BDFBD92-6CD7-42C5-8808-DE87AEA31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3" y="3643189"/>
            <a:ext cx="2208624" cy="1148485"/>
          </a:xfrm>
          <a:prstGeom prst="rect">
            <a:avLst/>
          </a:prstGeom>
        </p:spPr>
      </p:pic>
      <p:pic>
        <p:nvPicPr>
          <p:cNvPr id="18" name="Picture 17" descr="A picture containing mountain, outdoor, nature, hill&#10;&#10;Description automatically generated">
            <a:extLst>
              <a:ext uri="{FF2B5EF4-FFF2-40B4-BE49-F238E27FC236}">
                <a16:creationId xmlns:a16="http://schemas.microsoft.com/office/drawing/2014/main" id="{44DA836F-4C22-414C-A2EE-BB7D650D0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25" y="3427165"/>
            <a:ext cx="2620160" cy="1739950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98667926-2D19-4A48-937D-15127CCDB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49" y="3427165"/>
            <a:ext cx="2664038" cy="17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0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ngsana New" pitchFamily="18" charset="-34"/>
              </a:rPr>
              <a:t>DBSMOTE</a:t>
            </a:r>
            <a:br>
              <a:rPr lang="en-US" dirty="0">
                <a:cs typeface="Angsana New" pitchFamily="18" charset="-34"/>
              </a:rPr>
            </a:br>
            <a:r>
              <a:rPr lang="en-US" sz="3100" dirty="0"/>
              <a:t>C. </a:t>
            </a:r>
            <a:r>
              <a:rPr lang="en-US" sz="3100" dirty="0" err="1"/>
              <a:t>Bunkhumpornpat</a:t>
            </a:r>
            <a:r>
              <a:rPr lang="en-US" sz="3100" dirty="0"/>
              <a:t> et al., 2012</a:t>
            </a:r>
            <a:endParaRPr lang="th-TH" sz="31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23</a:t>
            </a:fld>
            <a:endParaRPr lang="th-TH" sz="2000" dirty="0"/>
          </a:p>
        </p:txBody>
      </p:sp>
      <p:pic>
        <p:nvPicPr>
          <p:cNvPr id="1029" name="Picture 5" descr="Clip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1719039"/>
            <a:ext cx="3648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9" name="Picture 8" descr="thailand-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908720"/>
            <a:ext cx="685800" cy="4095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16216" y="1700808"/>
            <a:ext cx="2372192" cy="864096"/>
            <a:chOff x="395536" y="1916832"/>
            <a:chExt cx="2372192" cy="864096"/>
          </a:xfrm>
        </p:grpSpPr>
        <p:sp>
          <p:nvSpPr>
            <p:cNvPr id="10" name="Rectangle 9"/>
            <p:cNvSpPr/>
            <p:nvPr/>
          </p:nvSpPr>
          <p:spPr>
            <a:xfrm>
              <a:off x="395536" y="1916832"/>
              <a:ext cx="2304256" cy="864096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467544" y="24928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1948770"/>
              <a:ext cx="1929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Positive Instance</a:t>
              </a:r>
              <a:endParaRPr lang="th-TH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2380818"/>
              <a:ext cx="2084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Synthetic Instance</a:t>
              </a:r>
              <a:endParaRPr lang="th-TH" sz="2000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Page-Blocks (Original)</a:t>
            </a:r>
            <a:endParaRPr lang="th-TH" dirty="0"/>
          </a:p>
        </p:txBody>
      </p:sp>
      <p:pic>
        <p:nvPicPr>
          <p:cNvPr id="5" name="ตัวยึดเนื้อหา 4" descr="p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4049" y="1600200"/>
            <a:ext cx="7675901" cy="4525963"/>
          </a:xfrm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187624" y="6093296"/>
            <a:ext cx="1512168" cy="2880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majority class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843808" y="6093296"/>
            <a:ext cx="1656184" cy="2880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2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644008" y="6093296"/>
            <a:ext cx="1656184" cy="2880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4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444208" y="6093296"/>
            <a:ext cx="1656184" cy="2880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5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Page-Blocks (SMOTE) </a:t>
            </a:r>
            <a:endParaRPr lang="th-TH" dirty="0"/>
          </a:p>
        </p:txBody>
      </p:sp>
      <p:pic>
        <p:nvPicPr>
          <p:cNvPr id="5" name="ตัวยึดเนื้อหา 4" descr="page-smo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1066" y="1600200"/>
            <a:ext cx="7661868" cy="4525963"/>
          </a:xfrm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187624" y="6093296"/>
            <a:ext cx="1512168" cy="2880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majority class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843808" y="6093296"/>
            <a:ext cx="1656184" cy="2880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2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644008" y="6093296"/>
            <a:ext cx="1656184" cy="2880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4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444208" y="6093296"/>
            <a:ext cx="1656184" cy="2880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5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Page-Blocks (SAFE) </a:t>
            </a:r>
            <a:endParaRPr lang="th-TH" dirty="0"/>
          </a:p>
        </p:txBody>
      </p:sp>
      <p:pic>
        <p:nvPicPr>
          <p:cNvPr id="5" name="ตัวยึดเนื้อหา 4" descr="page-saf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6601" y="1600200"/>
            <a:ext cx="7690797" cy="4525963"/>
          </a:xfrm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187624" y="6093296"/>
            <a:ext cx="1512168" cy="2880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majority class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843808" y="6093296"/>
            <a:ext cx="1656184" cy="2880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2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644008" y="6093296"/>
            <a:ext cx="1656184" cy="2880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4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444208" y="6093296"/>
            <a:ext cx="1656184" cy="2880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5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Page-Blocks (DBS) </a:t>
            </a:r>
            <a:endParaRPr lang="th-TH" dirty="0"/>
          </a:p>
        </p:txBody>
      </p:sp>
      <p:pic>
        <p:nvPicPr>
          <p:cNvPr id="5" name="ตัวยึดเนื้อหา 4" descr="page-db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5760" y="1600200"/>
            <a:ext cx="7692479" cy="4525963"/>
          </a:xfrm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187624" y="6093296"/>
            <a:ext cx="1512168" cy="2880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majority class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843808" y="6093296"/>
            <a:ext cx="1656184" cy="2880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2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644008" y="6093296"/>
            <a:ext cx="1656184" cy="2880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4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444208" y="6093296"/>
            <a:ext cx="1656184" cy="2880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5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432E3C-6BAC-43B0-B24E-03C969BE0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5206"/>
            <a:ext cx="3784847" cy="60611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4DF34-848E-46FD-B57C-6377102A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AF0A4-560C-46F0-903D-A57FFFDB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28</a:t>
            </a:fld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EBAEC7-D74D-4964-AE1C-57027D175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40" y="3452232"/>
            <a:ext cx="5058340" cy="22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79D7-B192-41D7-93B2-3F7089DA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Borderline-SMOTE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A978B-4448-41C4-B436-FB3D2515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597D4-031A-452B-B3C8-0C6F305C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29</a:t>
            </a:fld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4266C-E65E-44C8-A888-BBEE6A0CF7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41382"/>
            <a:ext cx="5128953" cy="989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99E8D-818C-4146-9C13-23552AB95A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43" y="3030597"/>
            <a:ext cx="1270635" cy="1270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11BD42-15D7-4642-8C57-4CC200C371AE}"/>
              </a:ext>
            </a:extLst>
          </p:cNvPr>
          <p:cNvSpPr txBox="1"/>
          <p:nvPr/>
        </p:nvSpPr>
        <p:spPr>
          <a:xfrm>
            <a:off x="2088942" y="4493418"/>
            <a:ext cx="5904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½ k</a:t>
            </a:r>
            <a:r>
              <a:rPr lang="th-TH" sz="200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th-TH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H Niramit AS"/>
              </a:rPr>
              <a:t> </a:t>
            </a:r>
            <a:r>
              <a:rPr lang="en-US" sz="200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n </a:t>
            </a:r>
            <a:r>
              <a:rPr lang="en-US" sz="160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  <a:cs typeface="TH Niramit AS"/>
                <a:sym typeface="Symbol" panose="05050102010706020507" pitchFamily="18" charset="2"/>
              </a:rPr>
              <a:t></a:t>
            </a:r>
            <a:r>
              <a:rPr lang="en-US" sz="200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 k ; n is the number of negative instances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7BB-EC02-4C4B-90EF-0C8FB1AA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100" dirty="0"/>
              <a:t>Balance vs Imbalance</a:t>
            </a:r>
          </a:p>
        </p:txBody>
      </p:sp>
      <p:pic>
        <p:nvPicPr>
          <p:cNvPr id="11" name="Content Placeholder 10" descr="Chart, pie chart, bubble chart&#10;&#10;Description automatically generated">
            <a:extLst>
              <a:ext uri="{FF2B5EF4-FFF2-40B4-BE49-F238E27FC236}">
                <a16:creationId xmlns:a16="http://schemas.microsoft.com/office/drawing/2014/main" id="{33A2DC84-1218-4ADC-9C93-1056FC658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5809"/>
            <a:ext cx="8229600" cy="4194744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3B476-BE65-4A05-AEEE-68EE3C18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85A6F-C245-4746-B1FF-C9B36886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99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3ECC-38FC-4A82-9495-0B1B69ED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Borderline-SMOTE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D36AF-D1ED-4530-9808-7EDA0ECC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82C7F-DCDF-4A6A-B633-471D5C9D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30</a:t>
            </a:fld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F25A99-CFC3-4136-8E0B-A8241E3B08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7221"/>
            <a:ext cx="8229600" cy="29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14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74F6-3F0C-4BD4-A9AF-857881DB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Safe-Level-Smote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3332CD-84DA-4A08-B30B-15D69B4BF1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5297"/>
            <a:ext cx="8229600" cy="271576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C27F-5D02-4F73-9965-ADF12E26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3119F-CBFA-4084-B685-7CCC8EEB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31</a:t>
            </a:fld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CA20D-727F-4378-8335-A87080549938}"/>
              </a:ext>
            </a:extLst>
          </p:cNvPr>
          <p:cNvSpPr txBox="1"/>
          <p:nvPr/>
        </p:nvSpPr>
        <p:spPr>
          <a:xfrm>
            <a:off x="1475656" y="2452209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 =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BEB29-13C8-4EFB-81FE-1AF78C231994}"/>
              </a:ext>
            </a:extLst>
          </p:cNvPr>
          <p:cNvSpPr txBox="1"/>
          <p:nvPr/>
        </p:nvSpPr>
        <p:spPr>
          <a:xfrm>
            <a:off x="5615860" y="2029703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 = 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E19902-C2E5-DF43-7348-AFA7C340EEE8}"/>
              </a:ext>
            </a:extLst>
          </p:cNvPr>
          <p:cNvSpPr/>
          <p:nvPr/>
        </p:nvSpPr>
        <p:spPr>
          <a:xfrm>
            <a:off x="3096638" y="378904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7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98" name="กลุ่ม 97"/>
          <p:cNvGrpSpPr/>
          <p:nvPr/>
        </p:nvGrpSpPr>
        <p:grpSpPr>
          <a:xfrm>
            <a:off x="2771800" y="260648"/>
            <a:ext cx="3528392" cy="6192688"/>
            <a:chOff x="2857488" y="167691"/>
            <a:chExt cx="3357586" cy="6547457"/>
          </a:xfrm>
        </p:grpSpPr>
        <p:grpSp>
          <p:nvGrpSpPr>
            <p:cNvPr id="184" name="Group 183"/>
            <p:cNvGrpSpPr>
              <a:grpSpLocks noChangeAspect="1"/>
            </p:cNvGrpSpPr>
            <p:nvPr/>
          </p:nvGrpSpPr>
          <p:grpSpPr>
            <a:xfrm>
              <a:off x="2857488" y="167691"/>
              <a:ext cx="3357586" cy="6547457"/>
              <a:chOff x="3214678" y="642918"/>
              <a:chExt cx="2894082" cy="5643602"/>
            </a:xfrm>
          </p:grpSpPr>
          <p:sp>
            <p:nvSpPr>
              <p:cNvPr id="185" name="วงรี 22"/>
              <p:cNvSpPr/>
              <p:nvPr/>
            </p:nvSpPr>
            <p:spPr>
              <a:xfrm>
                <a:off x="4000496" y="85723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86" name="วงรี 23"/>
              <p:cNvSpPr/>
              <p:nvPr/>
            </p:nvSpPr>
            <p:spPr>
              <a:xfrm>
                <a:off x="3500430" y="121442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87" name="วงรี 24"/>
              <p:cNvSpPr/>
              <p:nvPr/>
            </p:nvSpPr>
            <p:spPr>
              <a:xfrm>
                <a:off x="5643570" y="207167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88" name="วงรี 26"/>
              <p:cNvSpPr/>
              <p:nvPr/>
            </p:nvSpPr>
            <p:spPr>
              <a:xfrm>
                <a:off x="5035504" y="353531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89" name="วงรี 27"/>
              <p:cNvSpPr/>
              <p:nvPr/>
            </p:nvSpPr>
            <p:spPr>
              <a:xfrm>
                <a:off x="3857620" y="64291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0" name="วงรี 28"/>
              <p:cNvSpPr/>
              <p:nvPr/>
            </p:nvSpPr>
            <p:spPr>
              <a:xfrm>
                <a:off x="5357818" y="178592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1" name="วงรี 30"/>
              <p:cNvSpPr/>
              <p:nvPr/>
            </p:nvSpPr>
            <p:spPr>
              <a:xfrm>
                <a:off x="4535438" y="324956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" name="วงรี 32"/>
              <p:cNvSpPr/>
              <p:nvPr/>
            </p:nvSpPr>
            <p:spPr>
              <a:xfrm>
                <a:off x="4214810" y="307181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" name="วงรี 34"/>
              <p:cNvSpPr/>
              <p:nvPr/>
            </p:nvSpPr>
            <p:spPr>
              <a:xfrm>
                <a:off x="4357686" y="264318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4" name="วงรี 37"/>
              <p:cNvSpPr/>
              <p:nvPr/>
            </p:nvSpPr>
            <p:spPr>
              <a:xfrm>
                <a:off x="5143504" y="257174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5" name="วงรี 38"/>
              <p:cNvSpPr/>
              <p:nvPr/>
            </p:nvSpPr>
            <p:spPr>
              <a:xfrm>
                <a:off x="4964066" y="296381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6" name="วงรี 39"/>
              <p:cNvSpPr/>
              <p:nvPr/>
            </p:nvSpPr>
            <p:spPr>
              <a:xfrm>
                <a:off x="4214810" y="292893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7" name="วงรี 42"/>
              <p:cNvSpPr/>
              <p:nvPr/>
            </p:nvSpPr>
            <p:spPr>
              <a:xfrm>
                <a:off x="4929190" y="335756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8" name="วงรี 43"/>
              <p:cNvSpPr/>
              <p:nvPr/>
            </p:nvSpPr>
            <p:spPr>
              <a:xfrm>
                <a:off x="4857752" y="164305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9" name="วงรี 47"/>
              <p:cNvSpPr/>
              <p:nvPr/>
            </p:nvSpPr>
            <p:spPr>
              <a:xfrm>
                <a:off x="3428992" y="100010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0" name="วงรี 48"/>
              <p:cNvSpPr/>
              <p:nvPr/>
            </p:nvSpPr>
            <p:spPr>
              <a:xfrm>
                <a:off x="5643570" y="142873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1" name="วงรี 49"/>
              <p:cNvSpPr/>
              <p:nvPr/>
            </p:nvSpPr>
            <p:spPr>
              <a:xfrm>
                <a:off x="5429256" y="242886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2" name="วงรี 50"/>
              <p:cNvSpPr/>
              <p:nvPr/>
            </p:nvSpPr>
            <p:spPr>
              <a:xfrm>
                <a:off x="4929190" y="617852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3" name="วงรี 51"/>
              <p:cNvSpPr/>
              <p:nvPr/>
            </p:nvSpPr>
            <p:spPr>
              <a:xfrm>
                <a:off x="4357686" y="200024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4" name="วงรี 52"/>
              <p:cNvSpPr/>
              <p:nvPr/>
            </p:nvSpPr>
            <p:spPr>
              <a:xfrm>
                <a:off x="5715008" y="178592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5" name="วงรี 53"/>
              <p:cNvSpPr/>
              <p:nvPr/>
            </p:nvSpPr>
            <p:spPr>
              <a:xfrm>
                <a:off x="5715008" y="250030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6" name="วงรี 54"/>
              <p:cNvSpPr/>
              <p:nvPr/>
            </p:nvSpPr>
            <p:spPr>
              <a:xfrm>
                <a:off x="4357686" y="314324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7" name="วงรี 55"/>
              <p:cNvSpPr/>
              <p:nvPr/>
            </p:nvSpPr>
            <p:spPr>
              <a:xfrm>
                <a:off x="4143372" y="171448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8" name="วงรี 57"/>
              <p:cNvSpPr/>
              <p:nvPr/>
            </p:nvSpPr>
            <p:spPr>
              <a:xfrm>
                <a:off x="4643438" y="207167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9" name="วงรี 59"/>
              <p:cNvSpPr/>
              <p:nvPr/>
            </p:nvSpPr>
            <p:spPr>
              <a:xfrm>
                <a:off x="3500430" y="178592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0" name="วงรี 62"/>
              <p:cNvSpPr/>
              <p:nvPr/>
            </p:nvSpPr>
            <p:spPr>
              <a:xfrm>
                <a:off x="4106810" y="317812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1" name="วงรี 63"/>
              <p:cNvSpPr/>
              <p:nvPr/>
            </p:nvSpPr>
            <p:spPr>
              <a:xfrm>
                <a:off x="4143372" y="264318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2" name="วงรี 67"/>
              <p:cNvSpPr/>
              <p:nvPr/>
            </p:nvSpPr>
            <p:spPr>
              <a:xfrm>
                <a:off x="5072066" y="150017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3" name="วงรี 72"/>
              <p:cNvSpPr/>
              <p:nvPr/>
            </p:nvSpPr>
            <p:spPr>
              <a:xfrm>
                <a:off x="3786182" y="235743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4" name="วงรี 73"/>
              <p:cNvSpPr/>
              <p:nvPr/>
            </p:nvSpPr>
            <p:spPr>
              <a:xfrm>
                <a:off x="4964066" y="182080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5" name="วงรี 74"/>
              <p:cNvSpPr/>
              <p:nvPr/>
            </p:nvSpPr>
            <p:spPr>
              <a:xfrm>
                <a:off x="4000496" y="328612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7" name="วงรี 77"/>
              <p:cNvSpPr/>
              <p:nvPr/>
            </p:nvSpPr>
            <p:spPr>
              <a:xfrm>
                <a:off x="5214942" y="200024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8" name="วงรี 79"/>
              <p:cNvSpPr/>
              <p:nvPr/>
            </p:nvSpPr>
            <p:spPr>
              <a:xfrm>
                <a:off x="4214810" y="100010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9" name="วงรี 82"/>
              <p:cNvSpPr/>
              <p:nvPr/>
            </p:nvSpPr>
            <p:spPr>
              <a:xfrm>
                <a:off x="4786314" y="246374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0" name="วงรี 83"/>
              <p:cNvSpPr/>
              <p:nvPr/>
            </p:nvSpPr>
            <p:spPr>
              <a:xfrm>
                <a:off x="3786182" y="121442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1" name="วงรี 87"/>
              <p:cNvSpPr/>
              <p:nvPr/>
            </p:nvSpPr>
            <p:spPr>
              <a:xfrm>
                <a:off x="4000496" y="128586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2" name="วงรี 97"/>
              <p:cNvSpPr/>
              <p:nvPr/>
            </p:nvSpPr>
            <p:spPr>
              <a:xfrm>
                <a:off x="4143372" y="142873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3" name="วงรี 98"/>
              <p:cNvSpPr/>
              <p:nvPr/>
            </p:nvSpPr>
            <p:spPr>
              <a:xfrm>
                <a:off x="3678182" y="274949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4" name="วงรี 99"/>
              <p:cNvSpPr/>
              <p:nvPr/>
            </p:nvSpPr>
            <p:spPr>
              <a:xfrm>
                <a:off x="4143372" y="250030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5" name="วงรี 102"/>
              <p:cNvSpPr/>
              <p:nvPr/>
            </p:nvSpPr>
            <p:spPr>
              <a:xfrm>
                <a:off x="4000496" y="242886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6" name="วงรี 107"/>
              <p:cNvSpPr/>
              <p:nvPr/>
            </p:nvSpPr>
            <p:spPr>
              <a:xfrm>
                <a:off x="4071934" y="300037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วงรี 123"/>
              <p:cNvSpPr/>
              <p:nvPr/>
            </p:nvSpPr>
            <p:spPr>
              <a:xfrm>
                <a:off x="4106810" y="539270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วงรี 127"/>
              <p:cNvSpPr/>
              <p:nvPr/>
            </p:nvSpPr>
            <p:spPr>
              <a:xfrm>
                <a:off x="4286248" y="574989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วงรี 132"/>
              <p:cNvSpPr/>
              <p:nvPr/>
            </p:nvSpPr>
            <p:spPr>
              <a:xfrm>
                <a:off x="5357818" y="150017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วงรี 148"/>
              <p:cNvSpPr/>
              <p:nvPr/>
            </p:nvSpPr>
            <p:spPr>
              <a:xfrm>
                <a:off x="3929058" y="342900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วงรี 150"/>
              <p:cNvSpPr/>
              <p:nvPr/>
            </p:nvSpPr>
            <p:spPr>
              <a:xfrm>
                <a:off x="3500430" y="535782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วงรี 151"/>
              <p:cNvSpPr/>
              <p:nvPr/>
            </p:nvSpPr>
            <p:spPr>
              <a:xfrm>
                <a:off x="3786182" y="200024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วงรี 153"/>
              <p:cNvSpPr/>
              <p:nvPr/>
            </p:nvSpPr>
            <p:spPr>
              <a:xfrm>
                <a:off x="4572000" y="307181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วงรี 156"/>
              <p:cNvSpPr/>
              <p:nvPr/>
            </p:nvSpPr>
            <p:spPr>
              <a:xfrm>
                <a:off x="4606876" y="339243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วงรี 160"/>
              <p:cNvSpPr/>
              <p:nvPr/>
            </p:nvSpPr>
            <p:spPr>
              <a:xfrm>
                <a:off x="4643438" y="292893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วงรี 165"/>
              <p:cNvSpPr/>
              <p:nvPr/>
            </p:nvSpPr>
            <p:spPr>
              <a:xfrm>
                <a:off x="3929058" y="371475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วงรี 167"/>
              <p:cNvSpPr/>
              <p:nvPr/>
            </p:nvSpPr>
            <p:spPr>
              <a:xfrm>
                <a:off x="3786182" y="550070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วงรี 170"/>
              <p:cNvSpPr/>
              <p:nvPr/>
            </p:nvSpPr>
            <p:spPr>
              <a:xfrm>
                <a:off x="3500430" y="564357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วงรี 171"/>
              <p:cNvSpPr/>
              <p:nvPr/>
            </p:nvSpPr>
            <p:spPr>
              <a:xfrm>
                <a:off x="4071934" y="221455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วงรี 174"/>
              <p:cNvSpPr/>
              <p:nvPr/>
            </p:nvSpPr>
            <p:spPr>
              <a:xfrm>
                <a:off x="4822876" y="596420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วงรี 175"/>
              <p:cNvSpPr/>
              <p:nvPr/>
            </p:nvSpPr>
            <p:spPr>
              <a:xfrm>
                <a:off x="3857620" y="171448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วงรี 179"/>
              <p:cNvSpPr/>
              <p:nvPr/>
            </p:nvSpPr>
            <p:spPr>
              <a:xfrm>
                <a:off x="4000496" y="271462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วงรี 184"/>
              <p:cNvSpPr/>
              <p:nvPr/>
            </p:nvSpPr>
            <p:spPr>
              <a:xfrm>
                <a:off x="4714876" y="614364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วงรี 187"/>
              <p:cNvSpPr/>
              <p:nvPr/>
            </p:nvSpPr>
            <p:spPr>
              <a:xfrm>
                <a:off x="4178248" y="600076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วงรี 191"/>
              <p:cNvSpPr/>
              <p:nvPr/>
            </p:nvSpPr>
            <p:spPr>
              <a:xfrm>
                <a:off x="4000496" y="571501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วงรี 206"/>
              <p:cNvSpPr/>
              <p:nvPr/>
            </p:nvSpPr>
            <p:spPr>
              <a:xfrm>
                <a:off x="3786182" y="514351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วงรี 210"/>
              <p:cNvSpPr/>
              <p:nvPr/>
            </p:nvSpPr>
            <p:spPr>
              <a:xfrm>
                <a:off x="3857620" y="314324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วงรี 230"/>
              <p:cNvSpPr/>
              <p:nvPr/>
            </p:nvSpPr>
            <p:spPr>
              <a:xfrm>
                <a:off x="4357686" y="242886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วงรี 255"/>
              <p:cNvSpPr/>
              <p:nvPr/>
            </p:nvSpPr>
            <p:spPr>
              <a:xfrm>
                <a:off x="4357686" y="292893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0" name="วงรี 257"/>
              <p:cNvSpPr/>
              <p:nvPr/>
            </p:nvSpPr>
            <p:spPr>
              <a:xfrm>
                <a:off x="4500562" y="278605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1" name="วงรี 261"/>
              <p:cNvSpPr/>
              <p:nvPr/>
            </p:nvSpPr>
            <p:spPr>
              <a:xfrm>
                <a:off x="5857884" y="207167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2" name="วงรี 268"/>
              <p:cNvSpPr/>
              <p:nvPr/>
            </p:nvSpPr>
            <p:spPr>
              <a:xfrm>
                <a:off x="6000760" y="239230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3" name="วงรี 273"/>
              <p:cNvSpPr/>
              <p:nvPr/>
            </p:nvSpPr>
            <p:spPr>
              <a:xfrm>
                <a:off x="4214810" y="278605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4" name="วงรี 295"/>
              <p:cNvSpPr/>
              <p:nvPr/>
            </p:nvSpPr>
            <p:spPr>
              <a:xfrm>
                <a:off x="5286380" y="121442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5" name="วงรี 299"/>
              <p:cNvSpPr/>
              <p:nvPr/>
            </p:nvSpPr>
            <p:spPr>
              <a:xfrm>
                <a:off x="4071934" y="200024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6" name="วงรี 314"/>
              <p:cNvSpPr/>
              <p:nvPr/>
            </p:nvSpPr>
            <p:spPr>
              <a:xfrm>
                <a:off x="3749620" y="439257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7" name="วงรี 318"/>
              <p:cNvSpPr/>
              <p:nvPr/>
            </p:nvSpPr>
            <p:spPr>
              <a:xfrm>
                <a:off x="3606744" y="464344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8" name="วงรี 339"/>
              <p:cNvSpPr/>
              <p:nvPr/>
            </p:nvSpPr>
            <p:spPr>
              <a:xfrm>
                <a:off x="5429256" y="214311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9" name="วงรี 343"/>
              <p:cNvSpPr/>
              <p:nvPr/>
            </p:nvSpPr>
            <p:spPr>
              <a:xfrm>
                <a:off x="3214678" y="85723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60" name="วงรี 353"/>
              <p:cNvSpPr/>
              <p:nvPr/>
            </p:nvSpPr>
            <p:spPr>
              <a:xfrm>
                <a:off x="4500562" y="596420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261" name="ตัวเชื่อมต่อตรง 364"/>
              <p:cNvCxnSpPr>
                <a:stCxn id="260" idx="6"/>
                <a:endCxn id="240" idx="2"/>
              </p:cNvCxnSpPr>
              <p:nvPr/>
            </p:nvCxnSpPr>
            <p:spPr>
              <a:xfrm>
                <a:off x="4608562" y="6018206"/>
                <a:ext cx="2143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ตัวเชื่อมต่อตรง 368"/>
              <p:cNvCxnSpPr>
                <a:stCxn id="227" idx="4"/>
                <a:endCxn id="228" idx="1"/>
              </p:cNvCxnSpPr>
              <p:nvPr/>
            </p:nvCxnSpPr>
            <p:spPr>
              <a:xfrm rot="16200000" flipH="1">
                <a:off x="4098934" y="5562578"/>
                <a:ext cx="265006" cy="1412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ตัวเชื่อมต่อตรง 369"/>
              <p:cNvCxnSpPr>
                <a:stCxn id="228" idx="5"/>
                <a:endCxn id="260" idx="1"/>
              </p:cNvCxnSpPr>
              <p:nvPr/>
            </p:nvCxnSpPr>
            <p:spPr>
              <a:xfrm rot="16200000" flipH="1">
                <a:off x="4378432" y="5842076"/>
                <a:ext cx="137946" cy="1379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ตัวเชื่อมต่อตรง 374"/>
              <p:cNvCxnSpPr>
                <a:stCxn id="236" idx="4"/>
                <a:endCxn id="256" idx="0"/>
              </p:cNvCxnSpPr>
              <p:nvPr/>
            </p:nvCxnSpPr>
            <p:spPr>
              <a:xfrm rot="5400000">
                <a:off x="3608430" y="4017942"/>
                <a:ext cx="569818" cy="179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ตัวเชื่อมต่อตรง 376"/>
              <p:cNvCxnSpPr>
                <a:stCxn id="230" idx="4"/>
                <a:endCxn id="236" idx="0"/>
              </p:cNvCxnSpPr>
              <p:nvPr/>
            </p:nvCxnSpPr>
            <p:spPr>
              <a:xfrm rot="5400000">
                <a:off x="3894182" y="3625876"/>
                <a:ext cx="177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ตัวเชื่อมต่อตรง 377"/>
              <p:cNvCxnSpPr>
                <a:stCxn id="210" idx="7"/>
                <a:endCxn id="192" idx="3"/>
              </p:cNvCxnSpPr>
              <p:nvPr/>
            </p:nvCxnSpPr>
            <p:spPr>
              <a:xfrm rot="5400000" flipH="1" flipV="1">
                <a:off x="4199837" y="3163151"/>
                <a:ext cx="29946" cy="316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ตัวเชื่อมต่อตรง 378"/>
              <p:cNvCxnSpPr>
                <a:stCxn id="257" idx="5"/>
                <a:endCxn id="246" idx="0"/>
              </p:cNvCxnSpPr>
              <p:nvPr/>
            </p:nvCxnSpPr>
            <p:spPr>
              <a:xfrm rot="16200000" flipH="1">
                <a:off x="3565614" y="4868944"/>
                <a:ext cx="407882" cy="1412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ตัวเชื่อมต่อตรง 379"/>
              <p:cNvCxnSpPr>
                <a:stCxn id="215" idx="7"/>
                <a:endCxn id="210" idx="2"/>
              </p:cNvCxnSpPr>
              <p:nvPr/>
            </p:nvCxnSpPr>
            <p:spPr>
              <a:xfrm rot="5400000" flipH="1" flipV="1">
                <a:off x="4064837" y="3259967"/>
                <a:ext cx="69816" cy="141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ตัวเชื่อมต่อตรง 380"/>
              <p:cNvCxnSpPr>
                <a:stCxn id="246" idx="5"/>
                <a:endCxn id="227" idx="1"/>
              </p:cNvCxnSpPr>
              <p:nvPr/>
            </p:nvCxnSpPr>
            <p:spPr>
              <a:xfrm rot="16200000" flipH="1">
                <a:off x="3914085" y="5199977"/>
                <a:ext cx="172822" cy="2442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ตัวเชื่อมต่อตรง 381"/>
              <p:cNvCxnSpPr>
                <a:stCxn id="215" idx="3"/>
                <a:endCxn id="230" idx="0"/>
              </p:cNvCxnSpPr>
              <p:nvPr/>
            </p:nvCxnSpPr>
            <p:spPr>
              <a:xfrm rot="5400000">
                <a:off x="3974339" y="3387027"/>
                <a:ext cx="50692" cy="332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ตัวเชื่อมต่อตรง 382"/>
              <p:cNvCxnSpPr>
                <a:stCxn id="256" idx="3"/>
                <a:endCxn id="257" idx="7"/>
              </p:cNvCxnSpPr>
              <p:nvPr/>
            </p:nvCxnSpPr>
            <p:spPr>
              <a:xfrm rot="5400000">
                <a:off x="3644928" y="4538754"/>
                <a:ext cx="174508" cy="665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TextBox 271"/>
              <p:cNvSpPr txBox="1"/>
              <p:nvPr/>
            </p:nvSpPr>
            <p:spPr>
              <a:xfrm>
                <a:off x="5000628" y="5786454"/>
                <a:ext cx="214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3606744" y="4143380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5" name="วงรี 43"/>
            <p:cNvSpPr/>
            <p:nvPr/>
          </p:nvSpPr>
          <p:spPr>
            <a:xfrm>
              <a:off x="4429124" y="1232001"/>
              <a:ext cx="125297" cy="12529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96" name="Title 1"/>
          <p:cNvSpPr txBox="1">
            <a:spLocks/>
          </p:cNvSpPr>
          <p:nvPr/>
        </p:nvSpPr>
        <p:spPr>
          <a:xfrm>
            <a:off x="3923928" y="4005064"/>
            <a:ext cx="2880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DBSMOTE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2B486C-18F8-484E-978F-DDB5F46A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UNDER-SAMPLING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F75C1EF8-D0A5-688C-ACE6-2996EFA03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327126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89D032-72A2-36FB-FBE1-D89F11B9C6D6}"/>
              </a:ext>
            </a:extLst>
          </p:cNvPr>
          <p:cNvSpPr txBox="1"/>
          <p:nvPr/>
        </p:nvSpPr>
        <p:spPr>
          <a:xfrm>
            <a:off x="400708" y="4971355"/>
            <a:ext cx="7931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analyticsindiamag.com</a:t>
            </a:r>
            <a:r>
              <a:rPr lang="en-US" sz="2400" dirty="0"/>
              <a:t>/5-important-techniques-to-process-imbalanced-data-in-machine-learning/</a:t>
            </a:r>
          </a:p>
        </p:txBody>
      </p:sp>
    </p:spTree>
    <p:extLst>
      <p:ext uri="{BB962C8B-B14F-4D97-AF65-F5344CB8AC3E}">
        <p14:creationId xmlns:p14="http://schemas.microsoft.com/office/powerpoint/2010/main" val="3807440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AD5B-5C7D-42F4-9FC4-669BCC1C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</a:t>
            </a:r>
          </a:p>
        </p:txBody>
      </p:sp>
      <p:pic>
        <p:nvPicPr>
          <p:cNvPr id="7" name="Content Placeholder 6" descr="Shape, circle&#10;&#10;Description automatically generated">
            <a:extLst>
              <a:ext uri="{FF2B5EF4-FFF2-40B4-BE49-F238E27FC236}">
                <a16:creationId xmlns:a16="http://schemas.microsoft.com/office/drawing/2014/main" id="{BFA269A4-E46D-4DB8-9989-EE3D96D72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0390"/>
            <a:ext cx="8229600" cy="25855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C92BF-702A-4125-BDF2-E97FE3C0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4D286-97B5-42C8-AD2D-CBF9E76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5811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MUTE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35</a:t>
            </a:fld>
            <a:endParaRPr lang="th-TH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5" name="Picture 4" descr="Cli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382" y="1484784"/>
            <a:ext cx="4073237" cy="440782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020272" y="1484784"/>
            <a:ext cx="1656184" cy="151216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n</a:t>
            </a:r>
            <a:r>
              <a:rPr lang="en-US" sz="2000" dirty="0"/>
              <a:t>  Noise</a:t>
            </a:r>
          </a:p>
          <a:p>
            <a:r>
              <a:rPr lang="en-US" sz="2000" b="1" dirty="0"/>
              <a:t>b</a:t>
            </a:r>
            <a:r>
              <a:rPr lang="en-US" sz="2000" dirty="0"/>
              <a:t>  Borderline</a:t>
            </a:r>
          </a:p>
          <a:p>
            <a:r>
              <a:rPr lang="en-US" sz="2000" b="1" dirty="0"/>
              <a:t>s</a:t>
            </a:r>
            <a:r>
              <a:rPr lang="en-US" sz="2000" dirty="0"/>
              <a:t>  Safe</a:t>
            </a:r>
          </a:p>
          <a:p>
            <a:r>
              <a:rPr lang="en-US" sz="2000" b="1" dirty="0"/>
              <a:t>c</a:t>
            </a:r>
            <a:r>
              <a:rPr lang="en-US" sz="2000" dirty="0"/>
              <a:t>  Core</a:t>
            </a:r>
            <a:endParaRPr lang="th-TH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MUTE(D, k)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36</a:t>
            </a:fld>
            <a:endParaRPr lang="th-TH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Rectangle 6"/>
          <p:cNvSpPr/>
          <p:nvPr/>
        </p:nvSpPr>
        <p:spPr>
          <a:xfrm>
            <a:off x="7020272" y="1484784"/>
            <a:ext cx="1656184" cy="151216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n</a:t>
            </a:r>
            <a:r>
              <a:rPr lang="en-US" sz="2000" dirty="0"/>
              <a:t>  Noise</a:t>
            </a:r>
          </a:p>
          <a:p>
            <a:r>
              <a:rPr lang="en-US" sz="2000" b="1" dirty="0"/>
              <a:t>b</a:t>
            </a:r>
            <a:r>
              <a:rPr lang="en-US" sz="2000" dirty="0"/>
              <a:t>  Borderline</a:t>
            </a:r>
          </a:p>
          <a:p>
            <a:r>
              <a:rPr lang="en-US" sz="2000" b="1" dirty="0"/>
              <a:t>s</a:t>
            </a:r>
            <a:r>
              <a:rPr lang="en-US" sz="2000" dirty="0"/>
              <a:t>  Safe</a:t>
            </a:r>
          </a:p>
          <a:p>
            <a:r>
              <a:rPr lang="en-US" sz="2000" b="1" dirty="0"/>
              <a:t>c</a:t>
            </a:r>
            <a:r>
              <a:rPr lang="en-US" sz="2000" dirty="0"/>
              <a:t>  Core</a:t>
            </a:r>
            <a:endParaRPr lang="th-TH" sz="2000" dirty="0"/>
          </a:p>
        </p:txBody>
      </p:sp>
      <p:pic>
        <p:nvPicPr>
          <p:cNvPr id="9" name="Picture 8" descr="Clip_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298" y="1484784"/>
            <a:ext cx="3971405" cy="440782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MUTE(D, </a:t>
            </a:r>
            <a:r>
              <a:rPr lang="en-US" b="1" dirty="0"/>
              <a:t>½</a:t>
            </a:r>
            <a:r>
              <a:rPr lang="en-US" dirty="0"/>
              <a:t>k)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37</a:t>
            </a:fld>
            <a:endParaRPr lang="th-TH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Rectangle 6"/>
          <p:cNvSpPr/>
          <p:nvPr/>
        </p:nvSpPr>
        <p:spPr>
          <a:xfrm>
            <a:off x="7020272" y="1484784"/>
            <a:ext cx="1656184" cy="151216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n</a:t>
            </a:r>
            <a:r>
              <a:rPr lang="en-US" sz="2000" dirty="0"/>
              <a:t>  Noise</a:t>
            </a:r>
          </a:p>
          <a:p>
            <a:r>
              <a:rPr lang="en-US" sz="2000" b="1" dirty="0"/>
              <a:t>b</a:t>
            </a:r>
            <a:r>
              <a:rPr lang="en-US" sz="2000" dirty="0"/>
              <a:t>  Borderline</a:t>
            </a:r>
          </a:p>
          <a:p>
            <a:r>
              <a:rPr lang="en-US" sz="2000" b="1" dirty="0"/>
              <a:t>s</a:t>
            </a:r>
            <a:r>
              <a:rPr lang="en-US" sz="2000" dirty="0"/>
              <a:t>  Safe</a:t>
            </a:r>
          </a:p>
          <a:p>
            <a:r>
              <a:rPr lang="en-US" sz="2000" b="1" dirty="0"/>
              <a:t>c</a:t>
            </a:r>
            <a:r>
              <a:rPr lang="en-US" sz="2000" dirty="0"/>
              <a:t>  Core</a:t>
            </a:r>
            <a:endParaRPr lang="th-TH" sz="2000" dirty="0"/>
          </a:p>
        </p:txBody>
      </p:sp>
      <p:pic>
        <p:nvPicPr>
          <p:cNvPr id="9" name="Picture 8" descr="Clip_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298" y="1484784"/>
            <a:ext cx="3971405" cy="440782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MUTE(D, 1)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38</a:t>
            </a:fld>
            <a:endParaRPr lang="th-TH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Rectangle 6"/>
          <p:cNvSpPr/>
          <p:nvPr/>
        </p:nvSpPr>
        <p:spPr>
          <a:xfrm>
            <a:off x="7020272" y="1484784"/>
            <a:ext cx="1656184" cy="151216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n</a:t>
            </a:r>
            <a:r>
              <a:rPr lang="en-US" sz="2000" dirty="0"/>
              <a:t>  Noise</a:t>
            </a:r>
          </a:p>
          <a:p>
            <a:r>
              <a:rPr lang="en-US" sz="2000" b="1" dirty="0"/>
              <a:t>b</a:t>
            </a:r>
            <a:r>
              <a:rPr lang="en-US" sz="2000" dirty="0"/>
              <a:t>  Borderline</a:t>
            </a:r>
          </a:p>
          <a:p>
            <a:r>
              <a:rPr lang="en-US" sz="2000" b="1" dirty="0"/>
              <a:t>s</a:t>
            </a:r>
            <a:r>
              <a:rPr lang="en-US" sz="2000" dirty="0"/>
              <a:t>  Safe</a:t>
            </a:r>
          </a:p>
          <a:p>
            <a:r>
              <a:rPr lang="en-US" sz="2000" b="1" dirty="0"/>
              <a:t>c</a:t>
            </a:r>
            <a:r>
              <a:rPr lang="en-US" sz="2000" dirty="0"/>
              <a:t>  Core</a:t>
            </a:r>
            <a:endParaRPr lang="th-TH" sz="2000" dirty="0"/>
          </a:p>
        </p:txBody>
      </p:sp>
      <p:pic>
        <p:nvPicPr>
          <p:cNvPr id="9" name="Picture 8" descr="Clip_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202" y="1484784"/>
            <a:ext cx="4029596" cy="440782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 Level Graph: Normal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39</a:t>
            </a:fld>
            <a:endParaRPr lang="th-TH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5" name="Picture 4" descr="Clip_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169" y="2457450"/>
            <a:ext cx="4157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53117" y="4641032"/>
            <a:ext cx="80377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+mj-lt"/>
                <a:ea typeface="+mj-ea"/>
                <a:cs typeface="+mj-cs"/>
              </a:rPr>
              <a:t>Safe Level =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+mj-lt"/>
                <a:ea typeface="+mj-ea"/>
                <a:cs typeface="+mj-cs"/>
              </a:rPr>
              <a:t>The Number of Minority Instances Among the K Nearest Neighbors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6F6C-20C7-416C-83B1-80E40D8C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Imbalance Dataset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563E0-188F-433B-BFBE-71C51760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304E1-C89F-43D3-A7A5-F4199498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4</a:t>
            </a:fld>
            <a:endParaRPr lang="th-TH"/>
          </a:p>
        </p:txBody>
      </p:sp>
      <p:pic>
        <p:nvPicPr>
          <p:cNvPr id="15" name="Content Placeholder 14" descr="Chart, scatter chart&#10;&#10;Description automatically generated">
            <a:extLst>
              <a:ext uri="{FF2B5EF4-FFF2-40B4-BE49-F238E27FC236}">
                <a16:creationId xmlns:a16="http://schemas.microsoft.com/office/drawing/2014/main" id="{C846F4EE-A49F-43A3-98DF-0F6BAA3B9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2205831"/>
            <a:ext cx="6648450" cy="3314700"/>
          </a:xfrm>
        </p:spPr>
      </p:pic>
    </p:spTree>
    <p:extLst>
      <p:ext uri="{BB962C8B-B14F-4D97-AF65-F5344CB8AC3E}">
        <p14:creationId xmlns:p14="http://schemas.microsoft.com/office/powerpoint/2010/main" val="3269518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584359-AB7B-57E4-DE12-AB37128DC0B5}"/>
              </a:ext>
            </a:extLst>
          </p:cNvPr>
          <p:cNvGrpSpPr/>
          <p:nvPr/>
        </p:nvGrpSpPr>
        <p:grpSpPr>
          <a:xfrm>
            <a:off x="2019300" y="990600"/>
            <a:ext cx="5105400" cy="4876800"/>
            <a:chOff x="1600200" y="990600"/>
            <a:chExt cx="5105400" cy="4876800"/>
          </a:xfrm>
        </p:grpSpPr>
        <p:sp>
          <p:nvSpPr>
            <p:cNvPr id="4" name="Minus 3"/>
            <p:cNvSpPr/>
            <p:nvPr/>
          </p:nvSpPr>
          <p:spPr>
            <a:xfrm>
              <a:off x="4038600" y="152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Minus 4"/>
            <p:cNvSpPr/>
            <p:nvPr/>
          </p:nvSpPr>
          <p:spPr>
            <a:xfrm>
              <a:off x="2895600" y="1752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3124200" y="2286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Plus 6"/>
            <p:cNvSpPr/>
            <p:nvPr/>
          </p:nvSpPr>
          <p:spPr>
            <a:xfrm>
              <a:off x="2667000" y="2895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Plus 7"/>
            <p:cNvSpPr/>
            <p:nvPr/>
          </p:nvSpPr>
          <p:spPr>
            <a:xfrm>
              <a:off x="3429000" y="2590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Plus 8"/>
            <p:cNvSpPr/>
            <p:nvPr/>
          </p:nvSpPr>
          <p:spPr>
            <a:xfrm>
              <a:off x="3276600" y="3124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Plus 9"/>
            <p:cNvSpPr/>
            <p:nvPr/>
          </p:nvSpPr>
          <p:spPr>
            <a:xfrm>
              <a:off x="3581400" y="3581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Plus 10"/>
            <p:cNvSpPr/>
            <p:nvPr/>
          </p:nvSpPr>
          <p:spPr>
            <a:xfrm>
              <a:off x="4191000" y="3657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Plus 11"/>
            <p:cNvSpPr/>
            <p:nvPr/>
          </p:nvSpPr>
          <p:spPr>
            <a:xfrm>
              <a:off x="3886200" y="2514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Plus 12"/>
            <p:cNvSpPr/>
            <p:nvPr/>
          </p:nvSpPr>
          <p:spPr>
            <a:xfrm>
              <a:off x="4419600" y="2438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Plus 13"/>
            <p:cNvSpPr/>
            <p:nvPr/>
          </p:nvSpPr>
          <p:spPr>
            <a:xfrm>
              <a:off x="4495800" y="3124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Plus 14"/>
            <p:cNvSpPr/>
            <p:nvPr/>
          </p:nvSpPr>
          <p:spPr>
            <a:xfrm>
              <a:off x="5105400" y="1828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Plus 15"/>
            <p:cNvSpPr/>
            <p:nvPr/>
          </p:nvSpPr>
          <p:spPr>
            <a:xfrm>
              <a:off x="4648200" y="3657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Plus 16"/>
            <p:cNvSpPr/>
            <p:nvPr/>
          </p:nvSpPr>
          <p:spPr>
            <a:xfrm>
              <a:off x="3429000" y="5029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Plus 17"/>
            <p:cNvSpPr/>
            <p:nvPr/>
          </p:nvSpPr>
          <p:spPr>
            <a:xfrm>
              <a:off x="3886200" y="4038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Plus 18"/>
            <p:cNvSpPr/>
            <p:nvPr/>
          </p:nvSpPr>
          <p:spPr>
            <a:xfrm>
              <a:off x="2209800" y="3657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Plus 19"/>
            <p:cNvSpPr/>
            <p:nvPr/>
          </p:nvSpPr>
          <p:spPr>
            <a:xfrm>
              <a:off x="4953000" y="2819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Plus 20"/>
            <p:cNvSpPr/>
            <p:nvPr/>
          </p:nvSpPr>
          <p:spPr>
            <a:xfrm>
              <a:off x="4648200" y="4267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Plus 21"/>
            <p:cNvSpPr/>
            <p:nvPr/>
          </p:nvSpPr>
          <p:spPr>
            <a:xfrm>
              <a:off x="4495800" y="5181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Plus 22"/>
            <p:cNvSpPr/>
            <p:nvPr/>
          </p:nvSpPr>
          <p:spPr>
            <a:xfrm>
              <a:off x="2590800" y="3352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Plus 23"/>
            <p:cNvSpPr/>
            <p:nvPr/>
          </p:nvSpPr>
          <p:spPr>
            <a:xfrm>
              <a:off x="5105400" y="3429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Plus 24"/>
            <p:cNvSpPr/>
            <p:nvPr/>
          </p:nvSpPr>
          <p:spPr>
            <a:xfrm>
              <a:off x="2971800" y="4038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Plus 25"/>
            <p:cNvSpPr/>
            <p:nvPr/>
          </p:nvSpPr>
          <p:spPr>
            <a:xfrm>
              <a:off x="3429000" y="4267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Plus 26"/>
            <p:cNvSpPr/>
            <p:nvPr/>
          </p:nvSpPr>
          <p:spPr>
            <a:xfrm>
              <a:off x="5791200" y="3505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Plus 27"/>
            <p:cNvSpPr/>
            <p:nvPr/>
          </p:nvSpPr>
          <p:spPr>
            <a:xfrm>
              <a:off x="4114800" y="2057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Plus 28"/>
            <p:cNvSpPr/>
            <p:nvPr/>
          </p:nvSpPr>
          <p:spPr>
            <a:xfrm>
              <a:off x="5715000" y="4114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Plus 29"/>
            <p:cNvSpPr/>
            <p:nvPr/>
          </p:nvSpPr>
          <p:spPr>
            <a:xfrm>
              <a:off x="4724400" y="2209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Plus 30"/>
            <p:cNvSpPr/>
            <p:nvPr/>
          </p:nvSpPr>
          <p:spPr>
            <a:xfrm>
              <a:off x="4038600" y="4572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Minus 31"/>
            <p:cNvSpPr/>
            <p:nvPr/>
          </p:nvSpPr>
          <p:spPr>
            <a:xfrm>
              <a:off x="2438400" y="2133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Minus 32"/>
            <p:cNvSpPr/>
            <p:nvPr/>
          </p:nvSpPr>
          <p:spPr>
            <a:xfrm>
              <a:off x="3429000" y="152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Minus 33"/>
            <p:cNvSpPr/>
            <p:nvPr/>
          </p:nvSpPr>
          <p:spPr>
            <a:xfrm>
              <a:off x="2971800" y="1371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Plus 35"/>
            <p:cNvSpPr/>
            <p:nvPr/>
          </p:nvSpPr>
          <p:spPr>
            <a:xfrm>
              <a:off x="3505200" y="2057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Plus 36"/>
            <p:cNvSpPr/>
            <p:nvPr/>
          </p:nvSpPr>
          <p:spPr>
            <a:xfrm>
              <a:off x="2895600" y="2514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Plus 37"/>
            <p:cNvSpPr/>
            <p:nvPr/>
          </p:nvSpPr>
          <p:spPr>
            <a:xfrm>
              <a:off x="5105400" y="3962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Minus 38"/>
            <p:cNvSpPr/>
            <p:nvPr/>
          </p:nvSpPr>
          <p:spPr>
            <a:xfrm>
              <a:off x="4800600" y="4495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Minus 39"/>
            <p:cNvSpPr/>
            <p:nvPr/>
          </p:nvSpPr>
          <p:spPr>
            <a:xfrm>
              <a:off x="35052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Minus 40"/>
            <p:cNvSpPr/>
            <p:nvPr/>
          </p:nvSpPr>
          <p:spPr>
            <a:xfrm>
              <a:off x="4038600" y="533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Minus 41"/>
            <p:cNvSpPr/>
            <p:nvPr/>
          </p:nvSpPr>
          <p:spPr>
            <a:xfrm>
              <a:off x="3505200" y="5486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Minus 42"/>
            <p:cNvSpPr/>
            <p:nvPr/>
          </p:nvSpPr>
          <p:spPr>
            <a:xfrm>
              <a:off x="2743200" y="3733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Minus 43"/>
            <p:cNvSpPr/>
            <p:nvPr/>
          </p:nvSpPr>
          <p:spPr>
            <a:xfrm>
              <a:off x="26670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Minus 44"/>
            <p:cNvSpPr/>
            <p:nvPr/>
          </p:nvSpPr>
          <p:spPr>
            <a:xfrm>
              <a:off x="5715000" y="4419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Minus 45"/>
            <p:cNvSpPr/>
            <p:nvPr/>
          </p:nvSpPr>
          <p:spPr>
            <a:xfrm>
              <a:off x="2286000" y="4038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Minus 46"/>
            <p:cNvSpPr/>
            <p:nvPr/>
          </p:nvSpPr>
          <p:spPr>
            <a:xfrm>
              <a:off x="44196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Minus 47"/>
            <p:cNvSpPr/>
            <p:nvPr/>
          </p:nvSpPr>
          <p:spPr>
            <a:xfrm>
              <a:off x="54864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Minus 48"/>
            <p:cNvSpPr/>
            <p:nvPr/>
          </p:nvSpPr>
          <p:spPr>
            <a:xfrm>
              <a:off x="2133600" y="2743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Minus 49"/>
            <p:cNvSpPr/>
            <p:nvPr/>
          </p:nvSpPr>
          <p:spPr>
            <a:xfrm>
              <a:off x="19050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Minus 50"/>
            <p:cNvSpPr/>
            <p:nvPr/>
          </p:nvSpPr>
          <p:spPr>
            <a:xfrm>
              <a:off x="5943600" y="3886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Minus 51"/>
            <p:cNvSpPr/>
            <p:nvPr/>
          </p:nvSpPr>
          <p:spPr>
            <a:xfrm>
              <a:off x="6172200" y="3581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Minus 52"/>
            <p:cNvSpPr/>
            <p:nvPr/>
          </p:nvSpPr>
          <p:spPr>
            <a:xfrm>
              <a:off x="6248400" y="4343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Minus 53"/>
            <p:cNvSpPr/>
            <p:nvPr/>
          </p:nvSpPr>
          <p:spPr>
            <a:xfrm>
              <a:off x="5029200" y="5029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Minus 54"/>
            <p:cNvSpPr/>
            <p:nvPr/>
          </p:nvSpPr>
          <p:spPr>
            <a:xfrm>
              <a:off x="2971800" y="5029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Minus 55"/>
            <p:cNvSpPr/>
            <p:nvPr/>
          </p:nvSpPr>
          <p:spPr>
            <a:xfrm>
              <a:off x="2133600" y="4419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Minus 56"/>
            <p:cNvSpPr/>
            <p:nvPr/>
          </p:nvSpPr>
          <p:spPr>
            <a:xfrm>
              <a:off x="54102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Minus 57"/>
            <p:cNvSpPr/>
            <p:nvPr/>
          </p:nvSpPr>
          <p:spPr>
            <a:xfrm>
              <a:off x="5486400" y="1905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Minus 58"/>
            <p:cNvSpPr/>
            <p:nvPr/>
          </p:nvSpPr>
          <p:spPr>
            <a:xfrm>
              <a:off x="6019800" y="2667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Minus 59"/>
            <p:cNvSpPr/>
            <p:nvPr/>
          </p:nvSpPr>
          <p:spPr>
            <a:xfrm>
              <a:off x="5715000" y="2286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Minus 60"/>
            <p:cNvSpPr/>
            <p:nvPr/>
          </p:nvSpPr>
          <p:spPr>
            <a:xfrm>
              <a:off x="4876800" y="160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Minus 61"/>
            <p:cNvSpPr/>
            <p:nvPr/>
          </p:nvSpPr>
          <p:spPr>
            <a:xfrm>
              <a:off x="4419600" y="1295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Minus 62"/>
            <p:cNvSpPr/>
            <p:nvPr/>
          </p:nvSpPr>
          <p:spPr>
            <a:xfrm>
              <a:off x="60198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Minus 63"/>
            <p:cNvSpPr/>
            <p:nvPr/>
          </p:nvSpPr>
          <p:spPr>
            <a:xfrm>
              <a:off x="1981200" y="1981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Minus 64"/>
            <p:cNvSpPr/>
            <p:nvPr/>
          </p:nvSpPr>
          <p:spPr>
            <a:xfrm>
              <a:off x="5410200" y="5257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Minus 65"/>
            <p:cNvSpPr/>
            <p:nvPr/>
          </p:nvSpPr>
          <p:spPr>
            <a:xfrm>
              <a:off x="1905000" y="2362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Minus 66"/>
            <p:cNvSpPr/>
            <p:nvPr/>
          </p:nvSpPr>
          <p:spPr>
            <a:xfrm>
              <a:off x="2362200" y="1752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Minus 67"/>
            <p:cNvSpPr/>
            <p:nvPr/>
          </p:nvSpPr>
          <p:spPr>
            <a:xfrm>
              <a:off x="3733800" y="1066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Minus 68"/>
            <p:cNvSpPr/>
            <p:nvPr/>
          </p:nvSpPr>
          <p:spPr>
            <a:xfrm>
              <a:off x="4953000" y="541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Minus 69"/>
            <p:cNvSpPr/>
            <p:nvPr/>
          </p:nvSpPr>
          <p:spPr>
            <a:xfrm>
              <a:off x="60198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Minus 70"/>
            <p:cNvSpPr/>
            <p:nvPr/>
          </p:nvSpPr>
          <p:spPr>
            <a:xfrm>
              <a:off x="2895600" y="541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Minus 71"/>
            <p:cNvSpPr/>
            <p:nvPr/>
          </p:nvSpPr>
          <p:spPr>
            <a:xfrm>
              <a:off x="6477000" y="3200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Minus 72"/>
            <p:cNvSpPr/>
            <p:nvPr/>
          </p:nvSpPr>
          <p:spPr>
            <a:xfrm>
              <a:off x="2209800" y="4876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Minus 73"/>
            <p:cNvSpPr/>
            <p:nvPr/>
          </p:nvSpPr>
          <p:spPr>
            <a:xfrm>
              <a:off x="6324600" y="2209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Minus 74"/>
            <p:cNvSpPr/>
            <p:nvPr/>
          </p:nvSpPr>
          <p:spPr>
            <a:xfrm>
              <a:off x="5029200" y="1295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Minus 75"/>
            <p:cNvSpPr/>
            <p:nvPr/>
          </p:nvSpPr>
          <p:spPr>
            <a:xfrm>
              <a:off x="4343400" y="990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Minus 76"/>
            <p:cNvSpPr/>
            <p:nvPr/>
          </p:nvSpPr>
          <p:spPr>
            <a:xfrm>
              <a:off x="5867400" y="1905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8" name="Minus 77"/>
            <p:cNvSpPr/>
            <p:nvPr/>
          </p:nvSpPr>
          <p:spPr>
            <a:xfrm>
              <a:off x="5486400" y="160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9" name="Minus 78"/>
            <p:cNvSpPr/>
            <p:nvPr/>
          </p:nvSpPr>
          <p:spPr>
            <a:xfrm>
              <a:off x="1676400" y="3581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0" name="Minus 79"/>
            <p:cNvSpPr/>
            <p:nvPr/>
          </p:nvSpPr>
          <p:spPr>
            <a:xfrm>
              <a:off x="1600200" y="2819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3" name="Minus 82"/>
            <p:cNvSpPr/>
            <p:nvPr/>
          </p:nvSpPr>
          <p:spPr>
            <a:xfrm>
              <a:off x="1752600" y="3962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4" name="Minus 83"/>
            <p:cNvSpPr/>
            <p:nvPr/>
          </p:nvSpPr>
          <p:spPr>
            <a:xfrm>
              <a:off x="6400800" y="3886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5" name="Minus 84"/>
            <p:cNvSpPr/>
            <p:nvPr/>
          </p:nvSpPr>
          <p:spPr>
            <a:xfrm>
              <a:off x="4343400" y="5638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6" name="Minus 85"/>
            <p:cNvSpPr/>
            <p:nvPr/>
          </p:nvSpPr>
          <p:spPr>
            <a:xfrm>
              <a:off x="5105400" y="2438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Minus 86"/>
            <p:cNvSpPr/>
            <p:nvPr/>
          </p:nvSpPr>
          <p:spPr>
            <a:xfrm>
              <a:off x="6400800" y="2514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Plus 87"/>
            <p:cNvSpPr/>
            <p:nvPr/>
          </p:nvSpPr>
          <p:spPr>
            <a:xfrm>
              <a:off x="3886200" y="3048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26" name="Chart 1">
            <a:extLst>
              <a:ext uri="{FF2B5EF4-FFF2-40B4-BE49-F238E27FC236}">
                <a16:creationId xmlns:a16="http://schemas.microsoft.com/office/drawing/2014/main" id="{5BCB8CE6-8404-E0D6-448E-FD1837A8278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" y="5334001"/>
            <a:ext cx="3159564" cy="139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EE0B9C6-6243-8A6E-26E8-B67B0365FD80}"/>
              </a:ext>
            </a:extLst>
          </p:cNvPr>
          <p:cNvSpPr txBox="1"/>
          <p:nvPr/>
        </p:nvSpPr>
        <p:spPr>
          <a:xfrm>
            <a:off x="152400" y="208508"/>
            <a:ext cx="8812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(A) </a:t>
            </a:r>
            <a:r>
              <a:rPr lang="en-US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data has more positive instances in the safe region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ACB29C-29C6-4BE3-6809-D06E1A015144}"/>
              </a:ext>
            </a:extLst>
          </p:cNvPr>
          <p:cNvGrpSpPr/>
          <p:nvPr/>
        </p:nvGrpSpPr>
        <p:grpSpPr>
          <a:xfrm>
            <a:off x="2019300" y="1116246"/>
            <a:ext cx="5105400" cy="4876800"/>
            <a:chOff x="1600200" y="990600"/>
            <a:chExt cx="5105400" cy="4876800"/>
          </a:xfrm>
        </p:grpSpPr>
        <p:sp>
          <p:nvSpPr>
            <p:cNvPr id="4" name="Minus 3"/>
            <p:cNvSpPr/>
            <p:nvPr/>
          </p:nvSpPr>
          <p:spPr>
            <a:xfrm>
              <a:off x="4038600" y="152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Minus 4"/>
            <p:cNvSpPr/>
            <p:nvPr/>
          </p:nvSpPr>
          <p:spPr>
            <a:xfrm>
              <a:off x="2895600" y="1752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3124200" y="2286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Plus 6"/>
            <p:cNvSpPr/>
            <p:nvPr/>
          </p:nvSpPr>
          <p:spPr>
            <a:xfrm>
              <a:off x="2209800" y="2438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Plus 7"/>
            <p:cNvSpPr/>
            <p:nvPr/>
          </p:nvSpPr>
          <p:spPr>
            <a:xfrm>
              <a:off x="5715000" y="2514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Plus 8"/>
            <p:cNvSpPr/>
            <p:nvPr/>
          </p:nvSpPr>
          <p:spPr>
            <a:xfrm>
              <a:off x="5943600" y="1905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Plus 9"/>
            <p:cNvSpPr/>
            <p:nvPr/>
          </p:nvSpPr>
          <p:spPr>
            <a:xfrm>
              <a:off x="2590800" y="5029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Plus 10"/>
            <p:cNvSpPr/>
            <p:nvPr/>
          </p:nvSpPr>
          <p:spPr>
            <a:xfrm>
              <a:off x="1600200" y="3276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Plus 11"/>
            <p:cNvSpPr/>
            <p:nvPr/>
          </p:nvSpPr>
          <p:spPr>
            <a:xfrm>
              <a:off x="4038600" y="1295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Plus 12"/>
            <p:cNvSpPr/>
            <p:nvPr/>
          </p:nvSpPr>
          <p:spPr>
            <a:xfrm>
              <a:off x="6400800" y="2819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Plus 13"/>
            <p:cNvSpPr/>
            <p:nvPr/>
          </p:nvSpPr>
          <p:spPr>
            <a:xfrm>
              <a:off x="5334000" y="4038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Plus 14"/>
            <p:cNvSpPr/>
            <p:nvPr/>
          </p:nvSpPr>
          <p:spPr>
            <a:xfrm>
              <a:off x="5105400" y="1828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Plus 15"/>
            <p:cNvSpPr/>
            <p:nvPr/>
          </p:nvSpPr>
          <p:spPr>
            <a:xfrm>
              <a:off x="2514600" y="4419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Plus 16"/>
            <p:cNvSpPr/>
            <p:nvPr/>
          </p:nvSpPr>
          <p:spPr>
            <a:xfrm>
              <a:off x="3429000" y="5029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Plus 17"/>
            <p:cNvSpPr/>
            <p:nvPr/>
          </p:nvSpPr>
          <p:spPr>
            <a:xfrm>
              <a:off x="5867400" y="3581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Plus 18"/>
            <p:cNvSpPr/>
            <p:nvPr/>
          </p:nvSpPr>
          <p:spPr>
            <a:xfrm>
              <a:off x="2209800" y="3657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Plus 19"/>
            <p:cNvSpPr/>
            <p:nvPr/>
          </p:nvSpPr>
          <p:spPr>
            <a:xfrm>
              <a:off x="4267200" y="1981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Plus 20"/>
            <p:cNvSpPr/>
            <p:nvPr/>
          </p:nvSpPr>
          <p:spPr>
            <a:xfrm>
              <a:off x="4038600" y="4724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Plus 21"/>
            <p:cNvSpPr/>
            <p:nvPr/>
          </p:nvSpPr>
          <p:spPr>
            <a:xfrm>
              <a:off x="4495800" y="5181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Plus 22"/>
            <p:cNvSpPr/>
            <p:nvPr/>
          </p:nvSpPr>
          <p:spPr>
            <a:xfrm>
              <a:off x="4191000" y="3505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Plus 23"/>
            <p:cNvSpPr/>
            <p:nvPr/>
          </p:nvSpPr>
          <p:spPr>
            <a:xfrm>
              <a:off x="4038600" y="2971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Plus 24"/>
            <p:cNvSpPr/>
            <p:nvPr/>
          </p:nvSpPr>
          <p:spPr>
            <a:xfrm>
              <a:off x="3581400" y="3429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Plus 25"/>
            <p:cNvSpPr/>
            <p:nvPr/>
          </p:nvSpPr>
          <p:spPr>
            <a:xfrm>
              <a:off x="3124200" y="4495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Plus 26"/>
            <p:cNvSpPr/>
            <p:nvPr/>
          </p:nvSpPr>
          <p:spPr>
            <a:xfrm>
              <a:off x="5334000" y="2819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Plus 27"/>
            <p:cNvSpPr/>
            <p:nvPr/>
          </p:nvSpPr>
          <p:spPr>
            <a:xfrm>
              <a:off x="3810000" y="2362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Plus 28"/>
            <p:cNvSpPr/>
            <p:nvPr/>
          </p:nvSpPr>
          <p:spPr>
            <a:xfrm>
              <a:off x="6477000" y="3581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Plus 29"/>
            <p:cNvSpPr/>
            <p:nvPr/>
          </p:nvSpPr>
          <p:spPr>
            <a:xfrm>
              <a:off x="4724400" y="2209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Plus 30"/>
            <p:cNvSpPr/>
            <p:nvPr/>
          </p:nvSpPr>
          <p:spPr>
            <a:xfrm>
              <a:off x="5791200" y="4876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Minus 31"/>
            <p:cNvSpPr/>
            <p:nvPr/>
          </p:nvSpPr>
          <p:spPr>
            <a:xfrm>
              <a:off x="2438400" y="2133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Minus 32"/>
            <p:cNvSpPr/>
            <p:nvPr/>
          </p:nvSpPr>
          <p:spPr>
            <a:xfrm>
              <a:off x="3429000" y="152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Minus 33"/>
            <p:cNvSpPr/>
            <p:nvPr/>
          </p:nvSpPr>
          <p:spPr>
            <a:xfrm>
              <a:off x="3200400" y="1219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Plus 35"/>
            <p:cNvSpPr/>
            <p:nvPr/>
          </p:nvSpPr>
          <p:spPr>
            <a:xfrm>
              <a:off x="3352800" y="1828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Plus 36"/>
            <p:cNvSpPr/>
            <p:nvPr/>
          </p:nvSpPr>
          <p:spPr>
            <a:xfrm>
              <a:off x="2667000" y="2743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Plus 37"/>
            <p:cNvSpPr/>
            <p:nvPr/>
          </p:nvSpPr>
          <p:spPr>
            <a:xfrm>
              <a:off x="4953000" y="4572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Minus 38"/>
            <p:cNvSpPr/>
            <p:nvPr/>
          </p:nvSpPr>
          <p:spPr>
            <a:xfrm>
              <a:off x="4572000" y="4267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Minus 39"/>
            <p:cNvSpPr/>
            <p:nvPr/>
          </p:nvSpPr>
          <p:spPr>
            <a:xfrm>
              <a:off x="35052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Minus 40"/>
            <p:cNvSpPr/>
            <p:nvPr/>
          </p:nvSpPr>
          <p:spPr>
            <a:xfrm>
              <a:off x="4038600" y="533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Minus 41"/>
            <p:cNvSpPr/>
            <p:nvPr/>
          </p:nvSpPr>
          <p:spPr>
            <a:xfrm>
              <a:off x="3505200" y="5486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Minus 42"/>
            <p:cNvSpPr/>
            <p:nvPr/>
          </p:nvSpPr>
          <p:spPr>
            <a:xfrm>
              <a:off x="2743200" y="3733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Minus 43"/>
            <p:cNvSpPr/>
            <p:nvPr/>
          </p:nvSpPr>
          <p:spPr>
            <a:xfrm>
              <a:off x="26670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Minus 44"/>
            <p:cNvSpPr/>
            <p:nvPr/>
          </p:nvSpPr>
          <p:spPr>
            <a:xfrm>
              <a:off x="5715000" y="4419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Minus 45"/>
            <p:cNvSpPr/>
            <p:nvPr/>
          </p:nvSpPr>
          <p:spPr>
            <a:xfrm>
              <a:off x="2286000" y="4038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Minus 46"/>
            <p:cNvSpPr/>
            <p:nvPr/>
          </p:nvSpPr>
          <p:spPr>
            <a:xfrm>
              <a:off x="44196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Minus 47"/>
            <p:cNvSpPr/>
            <p:nvPr/>
          </p:nvSpPr>
          <p:spPr>
            <a:xfrm>
              <a:off x="54864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Minus 48"/>
            <p:cNvSpPr/>
            <p:nvPr/>
          </p:nvSpPr>
          <p:spPr>
            <a:xfrm>
              <a:off x="2133600" y="2743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Minus 49"/>
            <p:cNvSpPr/>
            <p:nvPr/>
          </p:nvSpPr>
          <p:spPr>
            <a:xfrm>
              <a:off x="19050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Minus 50"/>
            <p:cNvSpPr/>
            <p:nvPr/>
          </p:nvSpPr>
          <p:spPr>
            <a:xfrm>
              <a:off x="5943600" y="3886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Minus 51"/>
            <p:cNvSpPr/>
            <p:nvPr/>
          </p:nvSpPr>
          <p:spPr>
            <a:xfrm>
              <a:off x="6172200" y="3581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Minus 52"/>
            <p:cNvSpPr/>
            <p:nvPr/>
          </p:nvSpPr>
          <p:spPr>
            <a:xfrm>
              <a:off x="6248400" y="4343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Minus 53"/>
            <p:cNvSpPr/>
            <p:nvPr/>
          </p:nvSpPr>
          <p:spPr>
            <a:xfrm>
              <a:off x="5029200" y="5029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Minus 54"/>
            <p:cNvSpPr/>
            <p:nvPr/>
          </p:nvSpPr>
          <p:spPr>
            <a:xfrm>
              <a:off x="2971800" y="5029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Minus 55"/>
            <p:cNvSpPr/>
            <p:nvPr/>
          </p:nvSpPr>
          <p:spPr>
            <a:xfrm>
              <a:off x="2133600" y="4419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Minus 56"/>
            <p:cNvSpPr/>
            <p:nvPr/>
          </p:nvSpPr>
          <p:spPr>
            <a:xfrm>
              <a:off x="54102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Minus 57"/>
            <p:cNvSpPr/>
            <p:nvPr/>
          </p:nvSpPr>
          <p:spPr>
            <a:xfrm>
              <a:off x="5486400" y="1905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Minus 58"/>
            <p:cNvSpPr/>
            <p:nvPr/>
          </p:nvSpPr>
          <p:spPr>
            <a:xfrm>
              <a:off x="6019800" y="2667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Minus 59"/>
            <p:cNvSpPr/>
            <p:nvPr/>
          </p:nvSpPr>
          <p:spPr>
            <a:xfrm>
              <a:off x="5715000" y="2286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Minus 60"/>
            <p:cNvSpPr/>
            <p:nvPr/>
          </p:nvSpPr>
          <p:spPr>
            <a:xfrm>
              <a:off x="4876800" y="160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Minus 61"/>
            <p:cNvSpPr/>
            <p:nvPr/>
          </p:nvSpPr>
          <p:spPr>
            <a:xfrm>
              <a:off x="4419600" y="1295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Minus 62"/>
            <p:cNvSpPr/>
            <p:nvPr/>
          </p:nvSpPr>
          <p:spPr>
            <a:xfrm>
              <a:off x="60198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Minus 63"/>
            <p:cNvSpPr/>
            <p:nvPr/>
          </p:nvSpPr>
          <p:spPr>
            <a:xfrm>
              <a:off x="1981200" y="1981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Minus 64"/>
            <p:cNvSpPr/>
            <p:nvPr/>
          </p:nvSpPr>
          <p:spPr>
            <a:xfrm>
              <a:off x="5410200" y="5257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Minus 65"/>
            <p:cNvSpPr/>
            <p:nvPr/>
          </p:nvSpPr>
          <p:spPr>
            <a:xfrm>
              <a:off x="1905000" y="2362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Minus 66"/>
            <p:cNvSpPr/>
            <p:nvPr/>
          </p:nvSpPr>
          <p:spPr>
            <a:xfrm>
              <a:off x="2362200" y="1752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Minus 67"/>
            <p:cNvSpPr/>
            <p:nvPr/>
          </p:nvSpPr>
          <p:spPr>
            <a:xfrm>
              <a:off x="3733800" y="1066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Minus 68"/>
            <p:cNvSpPr/>
            <p:nvPr/>
          </p:nvSpPr>
          <p:spPr>
            <a:xfrm>
              <a:off x="4953000" y="541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Minus 69"/>
            <p:cNvSpPr/>
            <p:nvPr/>
          </p:nvSpPr>
          <p:spPr>
            <a:xfrm>
              <a:off x="60198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Minus 70"/>
            <p:cNvSpPr/>
            <p:nvPr/>
          </p:nvSpPr>
          <p:spPr>
            <a:xfrm>
              <a:off x="2895600" y="541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Minus 71"/>
            <p:cNvSpPr/>
            <p:nvPr/>
          </p:nvSpPr>
          <p:spPr>
            <a:xfrm>
              <a:off x="6477000" y="3200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Minus 72"/>
            <p:cNvSpPr/>
            <p:nvPr/>
          </p:nvSpPr>
          <p:spPr>
            <a:xfrm>
              <a:off x="2209800" y="4876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Minus 73"/>
            <p:cNvSpPr/>
            <p:nvPr/>
          </p:nvSpPr>
          <p:spPr>
            <a:xfrm>
              <a:off x="6324600" y="2209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Minus 74"/>
            <p:cNvSpPr/>
            <p:nvPr/>
          </p:nvSpPr>
          <p:spPr>
            <a:xfrm>
              <a:off x="5029200" y="1295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Minus 75"/>
            <p:cNvSpPr/>
            <p:nvPr/>
          </p:nvSpPr>
          <p:spPr>
            <a:xfrm>
              <a:off x="4343400" y="990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Minus 76"/>
            <p:cNvSpPr/>
            <p:nvPr/>
          </p:nvSpPr>
          <p:spPr>
            <a:xfrm>
              <a:off x="2590800" y="3200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8" name="Minus 77"/>
            <p:cNvSpPr/>
            <p:nvPr/>
          </p:nvSpPr>
          <p:spPr>
            <a:xfrm>
              <a:off x="5486400" y="160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9" name="Minus 78"/>
            <p:cNvSpPr/>
            <p:nvPr/>
          </p:nvSpPr>
          <p:spPr>
            <a:xfrm>
              <a:off x="1676400" y="3581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0" name="Minus 79"/>
            <p:cNvSpPr/>
            <p:nvPr/>
          </p:nvSpPr>
          <p:spPr>
            <a:xfrm>
              <a:off x="1600200" y="2819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3" name="Minus 82"/>
            <p:cNvSpPr/>
            <p:nvPr/>
          </p:nvSpPr>
          <p:spPr>
            <a:xfrm>
              <a:off x="1752600" y="3962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4" name="Minus 83"/>
            <p:cNvSpPr/>
            <p:nvPr/>
          </p:nvSpPr>
          <p:spPr>
            <a:xfrm>
              <a:off x="6400800" y="3886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5" name="Minus 84"/>
            <p:cNvSpPr/>
            <p:nvPr/>
          </p:nvSpPr>
          <p:spPr>
            <a:xfrm>
              <a:off x="4343400" y="5638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6" name="Minus 85"/>
            <p:cNvSpPr/>
            <p:nvPr/>
          </p:nvSpPr>
          <p:spPr>
            <a:xfrm>
              <a:off x="5105400" y="2438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Minus 86"/>
            <p:cNvSpPr/>
            <p:nvPr/>
          </p:nvSpPr>
          <p:spPr>
            <a:xfrm>
              <a:off x="6400800" y="2514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Plus 87"/>
            <p:cNvSpPr/>
            <p:nvPr/>
          </p:nvSpPr>
          <p:spPr>
            <a:xfrm>
              <a:off x="2743200" y="1447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Minus 88"/>
            <p:cNvSpPr/>
            <p:nvPr/>
          </p:nvSpPr>
          <p:spPr>
            <a:xfrm>
              <a:off x="3810000" y="4114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Minus 89"/>
            <p:cNvSpPr/>
            <p:nvPr/>
          </p:nvSpPr>
          <p:spPr>
            <a:xfrm>
              <a:off x="5029200" y="3733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Minus 90"/>
            <p:cNvSpPr/>
            <p:nvPr/>
          </p:nvSpPr>
          <p:spPr>
            <a:xfrm>
              <a:off x="3505200" y="2743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Minus 91"/>
            <p:cNvSpPr/>
            <p:nvPr/>
          </p:nvSpPr>
          <p:spPr>
            <a:xfrm>
              <a:off x="3733800" y="1981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Minus 92"/>
            <p:cNvSpPr/>
            <p:nvPr/>
          </p:nvSpPr>
          <p:spPr>
            <a:xfrm>
              <a:off x="4343400" y="2514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Minus 93"/>
            <p:cNvSpPr/>
            <p:nvPr/>
          </p:nvSpPr>
          <p:spPr>
            <a:xfrm>
              <a:off x="4876800" y="3200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Minus 94"/>
            <p:cNvSpPr/>
            <p:nvPr/>
          </p:nvSpPr>
          <p:spPr>
            <a:xfrm>
              <a:off x="3276600" y="3886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050" name="Chart 2">
            <a:extLst>
              <a:ext uri="{FF2B5EF4-FFF2-40B4-BE49-F238E27FC236}">
                <a16:creationId xmlns:a16="http://schemas.microsoft.com/office/drawing/2014/main" id="{D9D4C5B1-4912-37CB-297F-D6C66A0F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1" y="5398035"/>
            <a:ext cx="3044606" cy="139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97C41C48-A9CA-3E31-DE42-3D2866B47E96}"/>
              </a:ext>
            </a:extLst>
          </p:cNvPr>
          <p:cNvSpPr txBox="1"/>
          <p:nvPr/>
        </p:nvSpPr>
        <p:spPr>
          <a:xfrm>
            <a:off x="228600" y="165326"/>
            <a:ext cx="87358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(B)  The data has more positive instances in border regions or  most positive instances overlap negative instances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He, H., Ma, Y.: Imbalanced Learning: Foundations, Algorithms, and Applications. Wiley (2013)</a:t>
            </a:r>
          </a:p>
          <a:p>
            <a:r>
              <a:rPr lang="en-US" dirty="0"/>
              <a:t>Predictive Modeling in the Wild: Success Factors in Data Mining Competitions and </a:t>
            </a:r>
            <a:br>
              <a:rPr lang="en-US" dirty="0"/>
            </a:br>
            <a:r>
              <a:rPr lang="en-US" dirty="0"/>
              <a:t>Real-Life Projects. Saharon Rosset, Tel Aviv University and Claudia </a:t>
            </a:r>
            <a:r>
              <a:rPr lang="en-US" dirty="0" err="1"/>
              <a:t>Perlich</a:t>
            </a:r>
            <a:r>
              <a:rPr lang="en-US" dirty="0"/>
              <a:t>, IBM Research</a:t>
            </a:r>
          </a:p>
          <a:p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42</a:t>
            </a:fld>
            <a:endParaRPr lang="th-TH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6F6C-20C7-416C-83B1-80E40D8C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Imbalance Dataset 2</a:t>
            </a:r>
          </a:p>
        </p:txBody>
      </p:sp>
      <p:pic>
        <p:nvPicPr>
          <p:cNvPr id="8" name="Content Placeholder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71C0097-F3D5-40AD-B4EC-8AA66E838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8" y="1600200"/>
            <a:ext cx="8193923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563E0-188F-433B-BFBE-71C51760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204453: Pattern Recognition</a:t>
            </a:r>
            <a:endParaRPr kumimoji="0" lang="th-TH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304E1-C89F-43D3-A7A5-F4199498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163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ngsana New" pitchFamily="18" charset="-34"/>
              </a:rPr>
              <a:t>Class Imbalance Problem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E6903-5B4C-4F57-82F9-BEC4D6CF50B3}" type="slidenum">
              <a:rPr lang="th-TH" sz="2000"/>
              <a:pPr>
                <a:defRPr/>
              </a:pPr>
              <a:t>6</a:t>
            </a:fld>
            <a:endParaRPr lang="th-TH" sz="2000" dirty="0"/>
          </a:p>
        </p:txBody>
      </p:sp>
      <p:grpSp>
        <p:nvGrpSpPr>
          <p:cNvPr id="2" name="กลุ่ม 81"/>
          <p:cNvGrpSpPr>
            <a:grpSpLocks/>
          </p:cNvGrpSpPr>
          <p:nvPr/>
        </p:nvGrpSpPr>
        <p:grpSpPr bwMode="auto">
          <a:xfrm>
            <a:off x="424700" y="1308125"/>
            <a:ext cx="8176147" cy="2003425"/>
            <a:chOff x="423948" y="1500174"/>
            <a:chExt cx="8176186" cy="2003154"/>
          </a:xfrm>
        </p:grpSpPr>
        <p:sp>
          <p:nvSpPr>
            <p:cNvPr id="4124" name="TextBox 6"/>
            <p:cNvSpPr txBox="1">
              <a:spLocks noChangeArrowheads="1"/>
            </p:cNvSpPr>
            <p:nvPr/>
          </p:nvSpPr>
          <p:spPr bwMode="auto">
            <a:xfrm>
              <a:off x="423948" y="1979925"/>
              <a:ext cx="1762927" cy="1384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Majority</a:t>
              </a:r>
            </a:p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(Negative) </a:t>
              </a:r>
            </a:p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Class</a:t>
              </a:r>
              <a:endParaRPr lang="th-TH" dirty="0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4125" name="TextBox 7"/>
            <p:cNvSpPr txBox="1">
              <a:spLocks noChangeArrowheads="1"/>
            </p:cNvSpPr>
            <p:nvPr/>
          </p:nvSpPr>
          <p:spPr bwMode="auto">
            <a:xfrm>
              <a:off x="7068426" y="1852191"/>
              <a:ext cx="1531708" cy="1384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Minority</a:t>
              </a:r>
            </a:p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(Positive)</a:t>
              </a:r>
            </a:p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Class</a:t>
              </a:r>
              <a:endParaRPr lang="th-TH" dirty="0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3" name="กลุ่ม 41"/>
            <p:cNvGrpSpPr>
              <a:grpSpLocks/>
            </p:cNvGrpSpPr>
            <p:nvPr/>
          </p:nvGrpSpPr>
          <p:grpSpPr bwMode="auto">
            <a:xfrm>
              <a:off x="4786314" y="1523328"/>
              <a:ext cx="1980000" cy="1980000"/>
              <a:chOff x="4663702" y="1312132"/>
              <a:chExt cx="1980000" cy="1980000"/>
            </a:xfrm>
          </p:grpSpPr>
          <p:sp>
            <p:nvSpPr>
              <p:cNvPr id="7" name="วงรี 6"/>
              <p:cNvSpPr/>
              <p:nvPr/>
            </p:nvSpPr>
            <p:spPr>
              <a:xfrm>
                <a:off x="4662970" y="1312787"/>
                <a:ext cx="1981209" cy="1979345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dirty="0"/>
              </a:p>
            </p:txBody>
          </p:sp>
          <p:sp>
            <p:nvSpPr>
              <p:cNvPr id="4143" name="TextBox 52"/>
              <p:cNvSpPr txBox="1">
                <a:spLocks noChangeArrowheads="1"/>
              </p:cNvSpPr>
              <p:nvPr/>
            </p:nvSpPr>
            <p:spPr bwMode="auto">
              <a:xfrm>
                <a:off x="5572130" y="1740757"/>
                <a:ext cx="4127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  <p:sp>
            <p:nvSpPr>
              <p:cNvPr id="4144" name="TextBox 53"/>
              <p:cNvSpPr txBox="1">
                <a:spLocks noChangeArrowheads="1"/>
              </p:cNvSpPr>
              <p:nvPr/>
            </p:nvSpPr>
            <p:spPr bwMode="auto">
              <a:xfrm>
                <a:off x="5214942" y="2169382"/>
                <a:ext cx="4127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  <p:sp>
            <p:nvSpPr>
              <p:cNvPr id="4145" name="TextBox 54"/>
              <p:cNvSpPr txBox="1">
                <a:spLocks noChangeArrowheads="1"/>
              </p:cNvSpPr>
              <p:nvPr/>
            </p:nvSpPr>
            <p:spPr bwMode="auto">
              <a:xfrm>
                <a:off x="5929326" y="2328118"/>
                <a:ext cx="412750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</p:grpSp>
        <p:grpSp>
          <p:nvGrpSpPr>
            <p:cNvPr id="5" name="กลุ่ม 40"/>
            <p:cNvGrpSpPr>
              <a:grpSpLocks/>
            </p:cNvGrpSpPr>
            <p:nvPr/>
          </p:nvGrpSpPr>
          <p:grpSpPr bwMode="auto">
            <a:xfrm>
              <a:off x="2377686" y="1500174"/>
              <a:ext cx="1980000" cy="1980000"/>
              <a:chOff x="520298" y="2928934"/>
              <a:chExt cx="1980000" cy="2051438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519946" y="2928934"/>
                <a:ext cx="1979622" cy="2050758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dirty="0"/>
              </a:p>
            </p:txBody>
          </p:sp>
          <p:sp>
            <p:nvSpPr>
              <p:cNvPr id="4133" name="TextBox 55"/>
              <p:cNvSpPr txBox="1">
                <a:spLocks noChangeArrowheads="1"/>
              </p:cNvSpPr>
              <p:nvPr/>
            </p:nvSpPr>
            <p:spPr bwMode="auto">
              <a:xfrm>
                <a:off x="857224" y="307181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4" name="TextBox 57"/>
              <p:cNvSpPr txBox="1">
                <a:spLocks noChangeArrowheads="1"/>
              </p:cNvSpPr>
              <p:nvPr/>
            </p:nvSpPr>
            <p:spPr bwMode="auto">
              <a:xfrm>
                <a:off x="1285852" y="3714752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5" name="TextBox 58"/>
              <p:cNvSpPr txBox="1">
                <a:spLocks noChangeArrowheads="1"/>
              </p:cNvSpPr>
              <p:nvPr/>
            </p:nvSpPr>
            <p:spPr bwMode="auto">
              <a:xfrm>
                <a:off x="1285852" y="4000504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6" name="TextBox 63"/>
              <p:cNvSpPr txBox="1">
                <a:spLocks noChangeArrowheads="1"/>
              </p:cNvSpPr>
              <p:nvPr/>
            </p:nvSpPr>
            <p:spPr bwMode="auto">
              <a:xfrm>
                <a:off x="857224" y="414338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7" name="TextBox 64"/>
              <p:cNvSpPr txBox="1">
                <a:spLocks noChangeArrowheads="1"/>
              </p:cNvSpPr>
              <p:nvPr/>
            </p:nvSpPr>
            <p:spPr bwMode="auto">
              <a:xfrm>
                <a:off x="1785918" y="3643314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8" name="TextBox 66"/>
              <p:cNvSpPr txBox="1">
                <a:spLocks noChangeArrowheads="1"/>
              </p:cNvSpPr>
              <p:nvPr/>
            </p:nvSpPr>
            <p:spPr bwMode="auto">
              <a:xfrm>
                <a:off x="1051274" y="3450037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9" name="TextBox 67"/>
              <p:cNvSpPr txBox="1">
                <a:spLocks noChangeArrowheads="1"/>
              </p:cNvSpPr>
              <p:nvPr/>
            </p:nvSpPr>
            <p:spPr bwMode="auto">
              <a:xfrm>
                <a:off x="1714480" y="414338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40" name="TextBox 68"/>
              <p:cNvSpPr txBox="1">
                <a:spLocks noChangeArrowheads="1"/>
              </p:cNvSpPr>
              <p:nvPr/>
            </p:nvSpPr>
            <p:spPr bwMode="auto">
              <a:xfrm>
                <a:off x="1214414" y="2928934"/>
                <a:ext cx="415925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800" dirty="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 dirty="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41" name="TextBox 64"/>
              <p:cNvSpPr txBox="1">
                <a:spLocks noChangeArrowheads="1"/>
              </p:cNvSpPr>
              <p:nvPr/>
            </p:nvSpPr>
            <p:spPr bwMode="auto">
              <a:xfrm>
                <a:off x="1643042" y="3000372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6" name="กลุ่ม 88"/>
          <p:cNvGrpSpPr>
            <a:grpSpLocks/>
          </p:cNvGrpSpPr>
          <p:nvPr/>
        </p:nvGrpSpPr>
        <p:grpSpPr bwMode="auto">
          <a:xfrm>
            <a:off x="574675" y="3379812"/>
            <a:ext cx="3783013" cy="2840038"/>
            <a:chOff x="483328" y="3571876"/>
            <a:chExt cx="3782656" cy="2839744"/>
          </a:xfrm>
        </p:grpSpPr>
        <p:grpSp>
          <p:nvGrpSpPr>
            <p:cNvPr id="9" name="กลุ่ม 55"/>
            <p:cNvGrpSpPr>
              <a:grpSpLocks/>
            </p:cNvGrpSpPr>
            <p:nvPr/>
          </p:nvGrpSpPr>
          <p:grpSpPr bwMode="auto">
            <a:xfrm>
              <a:off x="2285984" y="4500570"/>
              <a:ext cx="1980000" cy="1911050"/>
              <a:chOff x="428596" y="3000372"/>
              <a:chExt cx="1980000" cy="1980000"/>
            </a:xfrm>
          </p:grpSpPr>
          <p:sp>
            <p:nvSpPr>
              <p:cNvPr id="57" name="วงรี 56"/>
              <p:cNvSpPr/>
              <p:nvPr/>
            </p:nvSpPr>
            <p:spPr>
              <a:xfrm>
                <a:off x="429170" y="3000266"/>
                <a:ext cx="1979426" cy="1980106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dirty="0"/>
              </a:p>
            </p:txBody>
          </p:sp>
          <p:sp>
            <p:nvSpPr>
              <p:cNvPr id="4118" name="TextBox 55"/>
              <p:cNvSpPr txBox="1">
                <a:spLocks noChangeArrowheads="1"/>
              </p:cNvSpPr>
              <p:nvPr/>
            </p:nvSpPr>
            <p:spPr bwMode="auto">
              <a:xfrm>
                <a:off x="857224" y="307181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19" name="TextBox 57"/>
              <p:cNvSpPr txBox="1">
                <a:spLocks noChangeArrowheads="1"/>
              </p:cNvSpPr>
              <p:nvPr/>
            </p:nvSpPr>
            <p:spPr bwMode="auto">
              <a:xfrm>
                <a:off x="1285852" y="3714752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20" name="TextBox 63"/>
              <p:cNvSpPr txBox="1">
                <a:spLocks noChangeArrowheads="1"/>
              </p:cNvSpPr>
              <p:nvPr/>
            </p:nvSpPr>
            <p:spPr bwMode="auto">
              <a:xfrm>
                <a:off x="857224" y="414338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21" name="TextBox 64"/>
              <p:cNvSpPr txBox="1">
                <a:spLocks noChangeArrowheads="1"/>
              </p:cNvSpPr>
              <p:nvPr/>
            </p:nvSpPr>
            <p:spPr bwMode="auto">
              <a:xfrm>
                <a:off x="1785918" y="3643314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22" name="TextBox 67"/>
              <p:cNvSpPr txBox="1">
                <a:spLocks noChangeArrowheads="1"/>
              </p:cNvSpPr>
              <p:nvPr/>
            </p:nvSpPr>
            <p:spPr bwMode="auto">
              <a:xfrm>
                <a:off x="1714480" y="414338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23" name="TextBox 64"/>
              <p:cNvSpPr txBox="1">
                <a:spLocks noChangeArrowheads="1"/>
              </p:cNvSpPr>
              <p:nvPr/>
            </p:nvSpPr>
            <p:spPr bwMode="auto">
              <a:xfrm>
                <a:off x="1643042" y="3000372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 dirty="0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71" name="ลูกศรลง 70"/>
            <p:cNvSpPr/>
            <p:nvPr/>
          </p:nvSpPr>
          <p:spPr>
            <a:xfrm>
              <a:off x="3072297" y="3571876"/>
              <a:ext cx="500015" cy="763509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/>
            </a:p>
          </p:txBody>
        </p:sp>
        <p:sp>
          <p:nvSpPr>
            <p:cNvPr id="4116" name="TextBox 6"/>
            <p:cNvSpPr txBox="1">
              <a:spLocks noChangeArrowheads="1"/>
            </p:cNvSpPr>
            <p:nvPr/>
          </p:nvSpPr>
          <p:spPr bwMode="auto">
            <a:xfrm>
              <a:off x="483328" y="3643314"/>
              <a:ext cx="25170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Under-sampling</a:t>
              </a:r>
              <a:endParaRPr lang="th-TH" dirty="0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0" name="กลุ่ม 89"/>
          <p:cNvGrpSpPr>
            <a:grpSpLocks/>
          </p:cNvGrpSpPr>
          <p:nvPr/>
        </p:nvGrpSpPr>
        <p:grpSpPr bwMode="auto">
          <a:xfrm>
            <a:off x="4786313" y="3379812"/>
            <a:ext cx="3615744" cy="2857500"/>
            <a:chOff x="4878016" y="3571876"/>
            <a:chExt cx="3615699" cy="2857520"/>
          </a:xfrm>
        </p:grpSpPr>
        <p:grpSp>
          <p:nvGrpSpPr>
            <p:cNvPr id="11" name="กลุ่ม 69"/>
            <p:cNvGrpSpPr>
              <a:grpSpLocks/>
            </p:cNvGrpSpPr>
            <p:nvPr/>
          </p:nvGrpSpPr>
          <p:grpSpPr bwMode="auto">
            <a:xfrm>
              <a:off x="4878016" y="4520834"/>
              <a:ext cx="1980000" cy="1908562"/>
              <a:chOff x="4949454" y="4449396"/>
              <a:chExt cx="1980000" cy="1908562"/>
            </a:xfrm>
          </p:grpSpPr>
          <p:grpSp>
            <p:nvGrpSpPr>
              <p:cNvPr id="12" name="กลุ่ม 36"/>
              <p:cNvGrpSpPr>
                <a:grpSpLocks/>
              </p:cNvGrpSpPr>
              <p:nvPr/>
            </p:nvGrpSpPr>
            <p:grpSpPr bwMode="auto">
              <a:xfrm>
                <a:off x="4949454" y="4449396"/>
                <a:ext cx="1980000" cy="1908562"/>
                <a:chOff x="4786314" y="1312132"/>
                <a:chExt cx="1980000" cy="1908562"/>
              </a:xfrm>
            </p:grpSpPr>
            <p:sp>
              <p:nvSpPr>
                <p:cNvPr id="38" name="วงรี 37"/>
                <p:cNvSpPr/>
                <p:nvPr/>
              </p:nvSpPr>
              <p:spPr>
                <a:xfrm>
                  <a:off x="4786314" y="1312506"/>
                  <a:ext cx="1979587" cy="1908188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dirty="0"/>
                </a:p>
              </p:txBody>
            </p:sp>
            <p:sp>
              <p:nvSpPr>
                <p:cNvPr id="4111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5572130" y="1740757"/>
                  <a:ext cx="412750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Georgia" pitchFamily="18" charset="0"/>
                      <a:cs typeface="Cordia New" pitchFamily="34" charset="-34"/>
                    </a:rPr>
                    <a:t>+</a:t>
                  </a:r>
                  <a:endParaRPr lang="th-TH">
                    <a:latin typeface="Georgia" pitchFamily="18" charset="0"/>
                    <a:cs typeface="Cordia New" pitchFamily="34" charset="-34"/>
                  </a:endParaRPr>
                </a:p>
              </p:txBody>
            </p:sp>
            <p:sp>
              <p:nvSpPr>
                <p:cNvPr id="4112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5214942" y="2169382"/>
                  <a:ext cx="412750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Georgia" pitchFamily="18" charset="0"/>
                      <a:cs typeface="Cordia New" pitchFamily="34" charset="-34"/>
                    </a:rPr>
                    <a:t>+</a:t>
                  </a:r>
                  <a:endParaRPr lang="th-TH">
                    <a:latin typeface="Georgia" pitchFamily="18" charset="0"/>
                    <a:cs typeface="Cordia New" pitchFamily="34" charset="-34"/>
                  </a:endParaRPr>
                </a:p>
              </p:txBody>
            </p:sp>
            <p:sp>
              <p:nvSpPr>
                <p:cNvPr id="4113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5929326" y="2328118"/>
                  <a:ext cx="412750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Georgia" pitchFamily="18" charset="0"/>
                      <a:cs typeface="Cordia New" pitchFamily="34" charset="-34"/>
                    </a:rPr>
                    <a:t>+</a:t>
                  </a:r>
                  <a:endParaRPr lang="th-TH">
                    <a:latin typeface="Georgia" pitchFamily="18" charset="0"/>
                    <a:cs typeface="Cordia New" pitchFamily="34" charset="-34"/>
                  </a:endParaRPr>
                </a:p>
              </p:txBody>
            </p:sp>
          </p:grpSp>
          <p:sp>
            <p:nvSpPr>
              <p:cNvPr id="4107" name="TextBox 52"/>
              <p:cNvSpPr txBox="1">
                <a:spLocks noChangeArrowheads="1"/>
              </p:cNvSpPr>
              <p:nvPr/>
            </p:nvSpPr>
            <p:spPr bwMode="auto">
              <a:xfrm>
                <a:off x="6215074" y="5072074"/>
                <a:ext cx="4127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  <p:sp>
            <p:nvSpPr>
              <p:cNvPr id="4108" name="TextBox 52"/>
              <p:cNvSpPr txBox="1">
                <a:spLocks noChangeArrowheads="1"/>
              </p:cNvSpPr>
              <p:nvPr/>
            </p:nvSpPr>
            <p:spPr bwMode="auto">
              <a:xfrm>
                <a:off x="5715008" y="5643578"/>
                <a:ext cx="4127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  <p:sp>
            <p:nvSpPr>
              <p:cNvPr id="4109" name="TextBox 52"/>
              <p:cNvSpPr txBox="1">
                <a:spLocks noChangeArrowheads="1"/>
              </p:cNvSpPr>
              <p:nvPr/>
            </p:nvSpPr>
            <p:spPr bwMode="auto">
              <a:xfrm>
                <a:off x="5429256" y="4929198"/>
                <a:ext cx="4127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</p:grpSp>
        <p:sp>
          <p:nvSpPr>
            <p:cNvPr id="72" name="ลูกศรลง 71"/>
            <p:cNvSpPr/>
            <p:nvPr/>
          </p:nvSpPr>
          <p:spPr>
            <a:xfrm>
              <a:off x="5643181" y="3571876"/>
              <a:ext cx="500056" cy="76359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/>
            </a:p>
          </p:txBody>
        </p:sp>
        <p:sp>
          <p:nvSpPr>
            <p:cNvPr id="4105" name="TextBox 6"/>
            <p:cNvSpPr txBox="1">
              <a:spLocks noChangeArrowheads="1"/>
            </p:cNvSpPr>
            <p:nvPr/>
          </p:nvSpPr>
          <p:spPr bwMode="auto">
            <a:xfrm>
              <a:off x="6190228" y="3691598"/>
              <a:ext cx="2303487" cy="52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Over-sampling</a:t>
              </a:r>
              <a:endParaRPr lang="th-TH" dirty="0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4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A5A9B-022F-4C3E-9B31-BF3EBFC8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1400" smtClean="0"/>
              <a:pPr/>
              <a:t>7</a:t>
            </a:fld>
            <a:endParaRPr lang="th-TH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A63A8-B39F-4B98-BF03-97D8BDCF2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13" y="1868591"/>
            <a:ext cx="6465476" cy="369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8819B-3FCA-4611-985C-FBBC05661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" y="4866926"/>
            <a:ext cx="4266598" cy="1717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7AD20-F141-4BD8-A6BF-E664BBD76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7" y="333787"/>
            <a:ext cx="3554016" cy="1175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A89C1-5CA8-4312-B7D1-7B41D8B42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75" y="531732"/>
            <a:ext cx="3381953" cy="1717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0A437-9F8F-4275-ACCE-35062573FA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5" y="2244136"/>
            <a:ext cx="1855494" cy="24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7">
            <a:extLst>
              <a:ext uri="{FF2B5EF4-FFF2-40B4-BE49-F238E27FC236}">
                <a16:creationId xmlns:a16="http://schemas.microsoft.com/office/drawing/2014/main" id="{53EA5FEE-E37B-4733-919E-DC6E90FB0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C6194B-4339-4399-913A-FF753B21AEEB}" type="slidenum">
              <a:rPr lang="ar-SA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A3E726E8-A177-4FC2-8550-2FD6A2A1BB7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9900" y="344488"/>
            <a:ext cx="8229600" cy="6080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ffectLst/>
              </a:rPr>
              <a:t>KDD CUP 2008 - Breast Cancer Dataset</a:t>
            </a:r>
          </a:p>
        </p:txBody>
      </p:sp>
      <p:pic>
        <p:nvPicPr>
          <p:cNvPr id="2825219" name="Picture 3" descr="mammogram">
            <a:extLst>
              <a:ext uri="{FF2B5EF4-FFF2-40B4-BE49-F238E27FC236}">
                <a16:creationId xmlns:a16="http://schemas.microsoft.com/office/drawing/2014/main" id="{4E3F34BD-BD7E-4DCE-91E3-ED489C54B26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38" y="1420813"/>
            <a:ext cx="884237" cy="149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25220" name="Picture 4" descr="mammogram">
            <a:extLst>
              <a:ext uri="{FF2B5EF4-FFF2-40B4-BE49-F238E27FC236}">
                <a16:creationId xmlns:a16="http://schemas.microsoft.com/office/drawing/2014/main" id="{453602BB-054E-432D-8318-6DC8870B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376363"/>
            <a:ext cx="9318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1" name="Picture 5" descr="mammogram">
            <a:extLst>
              <a:ext uri="{FF2B5EF4-FFF2-40B4-BE49-F238E27FC236}">
                <a16:creationId xmlns:a16="http://schemas.microsoft.com/office/drawing/2014/main" id="{4DFCBD76-3CD1-43BD-B58B-FD5511BD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1376363"/>
            <a:ext cx="93186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2" name="Picture 6" descr="mammogram">
            <a:extLst>
              <a:ext uri="{FF2B5EF4-FFF2-40B4-BE49-F238E27FC236}">
                <a16:creationId xmlns:a16="http://schemas.microsoft.com/office/drawing/2014/main" id="{28A1B759-11F7-4B25-9943-CECC6D5D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376363"/>
            <a:ext cx="93186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3" name="Picture 7" descr="cand1">
            <a:extLst>
              <a:ext uri="{FF2B5EF4-FFF2-40B4-BE49-F238E27FC236}">
                <a16:creationId xmlns:a16="http://schemas.microsoft.com/office/drawing/2014/main" id="{F0A8166D-2282-4939-95A7-1F6BD083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335463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4" name="Picture 8" descr="cand2">
            <a:extLst>
              <a:ext uri="{FF2B5EF4-FFF2-40B4-BE49-F238E27FC236}">
                <a16:creationId xmlns:a16="http://schemas.microsoft.com/office/drawing/2014/main" id="{42DDA5D4-2968-4D82-B40E-DAC0BE09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43259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5" name="Picture 9" descr="cand1">
            <a:extLst>
              <a:ext uri="{FF2B5EF4-FFF2-40B4-BE49-F238E27FC236}">
                <a16:creationId xmlns:a16="http://schemas.microsoft.com/office/drawing/2014/main" id="{3F1AEB1A-7BCE-441D-8DE2-3958FA62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43259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6" name="Picture 10" descr="cand2">
            <a:extLst>
              <a:ext uri="{FF2B5EF4-FFF2-40B4-BE49-F238E27FC236}">
                <a16:creationId xmlns:a16="http://schemas.microsoft.com/office/drawing/2014/main" id="{D568D7E9-383A-433F-81F3-D42D117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43259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7" name="Picture 11" descr="cand1">
            <a:extLst>
              <a:ext uri="{FF2B5EF4-FFF2-40B4-BE49-F238E27FC236}">
                <a16:creationId xmlns:a16="http://schemas.microsoft.com/office/drawing/2014/main" id="{5A6F4275-A39E-45EF-9078-50B1F551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335463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8" name="Picture 12" descr="cand2">
            <a:extLst>
              <a:ext uri="{FF2B5EF4-FFF2-40B4-BE49-F238E27FC236}">
                <a16:creationId xmlns:a16="http://schemas.microsoft.com/office/drawing/2014/main" id="{CF3E840D-05EA-4981-B7EF-60782ABE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3259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9" name="Picture 13" descr="cand1">
            <a:extLst>
              <a:ext uri="{FF2B5EF4-FFF2-40B4-BE49-F238E27FC236}">
                <a16:creationId xmlns:a16="http://schemas.microsoft.com/office/drawing/2014/main" id="{D83373CD-A150-4309-B3B0-BF61C9B56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43259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30" name="Picture 14" descr="cand2">
            <a:extLst>
              <a:ext uri="{FF2B5EF4-FFF2-40B4-BE49-F238E27FC236}">
                <a16:creationId xmlns:a16="http://schemas.microsoft.com/office/drawing/2014/main" id="{926C8691-8211-489A-A047-B1400F76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3259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31" name="Picture 15" descr="cand1">
            <a:extLst>
              <a:ext uri="{FF2B5EF4-FFF2-40B4-BE49-F238E27FC236}">
                <a16:creationId xmlns:a16="http://schemas.microsoft.com/office/drawing/2014/main" id="{97A5DAED-E879-47A9-B063-525E8D69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259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32" name="Picture 16" descr="cand2">
            <a:extLst>
              <a:ext uri="{FF2B5EF4-FFF2-40B4-BE49-F238E27FC236}">
                <a16:creationId xmlns:a16="http://schemas.microsoft.com/office/drawing/2014/main" id="{6C408E5F-11D8-4CCC-B0BD-B3B8FCAE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3259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33" name="Picture 17" descr="cand1">
            <a:extLst>
              <a:ext uri="{FF2B5EF4-FFF2-40B4-BE49-F238E27FC236}">
                <a16:creationId xmlns:a16="http://schemas.microsoft.com/office/drawing/2014/main" id="{5AD1BBED-1988-418E-8763-A76560920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325938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0" name="Text Box 18">
            <a:extLst>
              <a:ext uri="{FF2B5EF4-FFF2-40B4-BE49-F238E27FC236}">
                <a16:creationId xmlns:a16="http://schemas.microsoft.com/office/drawing/2014/main" id="{DF189E8A-8AC0-49A6-97DE-00ECA9B3A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" y="3289597"/>
            <a:ext cx="19843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102,294 Candidates</a:t>
            </a:r>
          </a:p>
        </p:txBody>
      </p:sp>
      <p:sp>
        <p:nvSpPr>
          <p:cNvPr id="2825237" name="Text Box 21">
            <a:extLst>
              <a:ext uri="{FF2B5EF4-FFF2-40B4-BE49-F238E27FC236}">
                <a16:creationId xmlns:a16="http://schemas.microsoft.com/office/drawing/2014/main" id="{D980B100-F408-4F7D-859A-5B6E7614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5510213"/>
            <a:ext cx="351472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latin typeface="Arial" panose="020B0604020202020204" pitchFamily="34" charset="0"/>
                <a:ea typeface="PMingLiU" panose="020B0604030504040204" pitchFamily="18" charset="-120"/>
              </a:rPr>
              <a:t>[</a:t>
            </a:r>
            <a:r>
              <a:rPr lang="en-US" altLang="en-US" sz="2000" dirty="0" err="1">
                <a:latin typeface="Arial" panose="020B0604020202020204" pitchFamily="34" charset="0"/>
                <a:ea typeface="PMingLiU" panose="020B0604030504040204" pitchFamily="18" charset="-120"/>
              </a:rPr>
              <a:t>x</a:t>
            </a:r>
            <a:r>
              <a:rPr lang="en-US" altLang="en-US" sz="2000" baseline="-25000" dirty="0" err="1">
                <a:latin typeface="Arial" panose="020B0604020202020204" pitchFamily="34" charset="0"/>
                <a:ea typeface="PMingLiU" panose="020B0604030504040204" pitchFamily="18" charset="-120"/>
              </a:rPr>
              <a:t>1</a:t>
            </a:r>
            <a:r>
              <a:rPr lang="en-US" altLang="en-US" sz="2000" dirty="0">
                <a:latin typeface="Arial" panose="020B0604020202020204" pitchFamily="34" charset="0"/>
                <a:ea typeface="PMingLiU" panose="020B0604030504040204" pitchFamily="18" charset="-120"/>
              </a:rPr>
              <a:t> , </a:t>
            </a:r>
            <a:r>
              <a:rPr lang="en-US" altLang="en-US" sz="2000" dirty="0" err="1">
                <a:latin typeface="Arial" panose="020B0604020202020204" pitchFamily="34" charset="0"/>
                <a:ea typeface="PMingLiU" panose="020B0604030504040204" pitchFamily="18" charset="-120"/>
              </a:rPr>
              <a:t>x</a:t>
            </a:r>
            <a:r>
              <a:rPr lang="en-US" altLang="en-US" sz="2000" baseline="-25000" dirty="0" err="1">
                <a:latin typeface="Arial" panose="020B0604020202020204" pitchFamily="34" charset="0"/>
                <a:ea typeface="PMingLiU" panose="020B0604030504040204" pitchFamily="18" charset="-12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ea typeface="PMingLiU" panose="020B0604030504040204" pitchFamily="18" charset="-120"/>
              </a:rPr>
              <a:t> , … , </a:t>
            </a:r>
            <a:r>
              <a:rPr lang="en-US" altLang="en-US" sz="2000" dirty="0" err="1">
                <a:latin typeface="Arial" panose="020B0604020202020204" pitchFamily="34" charset="0"/>
                <a:ea typeface="PMingLiU" panose="020B0604030504040204" pitchFamily="18" charset="-120"/>
              </a:rPr>
              <a:t>x</a:t>
            </a:r>
            <a:r>
              <a:rPr lang="en-US" altLang="en-US" sz="2000" baseline="-25000" dirty="0" err="1">
                <a:latin typeface="Arial" panose="020B0604020202020204" pitchFamily="34" charset="0"/>
                <a:ea typeface="PMingLiU" panose="020B0604030504040204" pitchFamily="18" charset="-120"/>
              </a:rPr>
              <a:t>117</a:t>
            </a:r>
            <a:r>
              <a:rPr lang="en-US" altLang="en-US" sz="2000" dirty="0">
                <a:latin typeface="Arial" panose="020B0604020202020204" pitchFamily="34" charset="0"/>
                <a:ea typeface="PMingLiU" panose="020B0604030504040204" pitchFamily="18" charset="-120"/>
              </a:rPr>
              <a:t>, 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  <a:ea typeface="PMingLiU" panose="020B0604030504040204" pitchFamily="18" charset="-120"/>
              </a:rPr>
              <a:t>class</a:t>
            </a:r>
            <a:r>
              <a:rPr lang="en-US" altLang="en-US" sz="2000" dirty="0">
                <a:latin typeface="Arial" panose="020B0604020202020204" pitchFamily="34" charset="0"/>
                <a:ea typeface="PMingLiU" panose="020B0604030504040204" pitchFamily="18" charset="-120"/>
              </a:rPr>
              <a:t>]</a:t>
            </a:r>
          </a:p>
        </p:txBody>
      </p:sp>
      <p:sp>
        <p:nvSpPr>
          <p:cNvPr id="2825238" name="Line 22">
            <a:extLst>
              <a:ext uri="{FF2B5EF4-FFF2-40B4-BE49-F238E27FC236}">
                <a16:creationId xmlns:a16="http://schemas.microsoft.com/office/drawing/2014/main" id="{A2436E81-2ABF-4E90-BDD3-FD5A32449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4835525"/>
            <a:ext cx="0" cy="584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25239" name="Text Box 23">
            <a:extLst>
              <a:ext uri="{FF2B5EF4-FFF2-40B4-BE49-F238E27FC236}">
                <a16:creationId xmlns:a16="http://schemas.microsoft.com/office/drawing/2014/main" id="{6B3D51BC-1816-4CF8-B226-2FD5F0AF5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443" y="5997576"/>
            <a:ext cx="2562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Candidate Feature Vector</a:t>
            </a:r>
          </a:p>
        </p:txBody>
      </p:sp>
      <p:pic>
        <p:nvPicPr>
          <p:cNvPr id="2825240" name="Picture 24" descr="cand1">
            <a:extLst>
              <a:ext uri="{FF2B5EF4-FFF2-40B4-BE49-F238E27FC236}">
                <a16:creationId xmlns:a16="http://schemas.microsoft.com/office/drawing/2014/main" id="{894A91C9-3A3B-4F9B-A9CD-88B06BAA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338638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1" name="Picture 25" descr="cand2">
            <a:extLst>
              <a:ext uri="{FF2B5EF4-FFF2-40B4-BE49-F238E27FC236}">
                <a16:creationId xmlns:a16="http://schemas.microsoft.com/office/drawing/2014/main" id="{7134E750-AAB9-408A-8D66-2420D7D31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386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2" name="Picture 26" descr="cand1">
            <a:extLst>
              <a:ext uri="{FF2B5EF4-FFF2-40B4-BE49-F238E27FC236}">
                <a16:creationId xmlns:a16="http://schemas.microsoft.com/office/drawing/2014/main" id="{CF2D8286-9C46-4FCF-A29C-B2E34119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3386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3" name="Picture 27" descr="cand2">
            <a:extLst>
              <a:ext uri="{FF2B5EF4-FFF2-40B4-BE49-F238E27FC236}">
                <a16:creationId xmlns:a16="http://schemas.microsoft.com/office/drawing/2014/main" id="{565E8721-5898-481A-B3DC-227207B4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3386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4" name="Picture 28" descr="cand1">
            <a:extLst>
              <a:ext uri="{FF2B5EF4-FFF2-40B4-BE49-F238E27FC236}">
                <a16:creationId xmlns:a16="http://schemas.microsoft.com/office/drawing/2014/main" id="{984E5D79-C752-49CB-920C-A48DEE96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4338638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5" name="Picture 29" descr="cand2">
            <a:extLst>
              <a:ext uri="{FF2B5EF4-FFF2-40B4-BE49-F238E27FC236}">
                <a16:creationId xmlns:a16="http://schemas.microsoft.com/office/drawing/2014/main" id="{D7FB8013-D4CC-42A5-8CED-109F767B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3386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6" name="Picture 30" descr="cand1">
            <a:extLst>
              <a:ext uri="{FF2B5EF4-FFF2-40B4-BE49-F238E27FC236}">
                <a16:creationId xmlns:a16="http://schemas.microsoft.com/office/drawing/2014/main" id="{4836ADE1-FAF1-4802-B44A-9DCB6442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43386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7" name="Picture 31" descr="cand2">
            <a:extLst>
              <a:ext uri="{FF2B5EF4-FFF2-40B4-BE49-F238E27FC236}">
                <a16:creationId xmlns:a16="http://schemas.microsoft.com/office/drawing/2014/main" id="{AA880AE3-9DC0-4B10-BA04-A19BF584A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3386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8" name="Picture 32" descr="cand1">
            <a:extLst>
              <a:ext uri="{FF2B5EF4-FFF2-40B4-BE49-F238E27FC236}">
                <a16:creationId xmlns:a16="http://schemas.microsoft.com/office/drawing/2014/main" id="{10C89168-9648-4194-ABF2-E28EF701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3386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9" name="Picture 33" descr="cand2">
            <a:extLst>
              <a:ext uri="{FF2B5EF4-FFF2-40B4-BE49-F238E27FC236}">
                <a16:creationId xmlns:a16="http://schemas.microsoft.com/office/drawing/2014/main" id="{CE516FB6-68E5-43E6-9A25-E5F30700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43386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50" name="Picture 34" descr="cand1">
            <a:extLst>
              <a:ext uri="{FF2B5EF4-FFF2-40B4-BE49-F238E27FC236}">
                <a16:creationId xmlns:a16="http://schemas.microsoft.com/office/drawing/2014/main" id="{EA6D783A-14FE-4F22-8F1F-5E44507A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4338638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5251" name="Oval 35">
            <a:extLst>
              <a:ext uri="{FF2B5EF4-FFF2-40B4-BE49-F238E27FC236}">
                <a16:creationId xmlns:a16="http://schemas.microsoft.com/office/drawing/2014/main" id="{993BB57A-9391-4AB0-8F14-970EFFAB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4127500"/>
            <a:ext cx="696912" cy="893763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>
              <a:latin typeface="Times New Roman" panose="02020603050405020304" pitchFamily="18" charset="0"/>
            </a:endParaRPr>
          </a:p>
        </p:txBody>
      </p:sp>
      <p:sp>
        <p:nvSpPr>
          <p:cNvPr id="2825252" name="Oval 36">
            <a:extLst>
              <a:ext uri="{FF2B5EF4-FFF2-40B4-BE49-F238E27FC236}">
                <a16:creationId xmlns:a16="http://schemas.microsoft.com/office/drawing/2014/main" id="{75E3D282-4594-4AE1-B2D3-ADF939480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4125913"/>
            <a:ext cx="696912" cy="89376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>
              <a:latin typeface="Times New Roman" panose="02020603050405020304" pitchFamily="18" charset="0"/>
            </a:endParaRPr>
          </a:p>
        </p:txBody>
      </p:sp>
      <p:sp>
        <p:nvSpPr>
          <p:cNvPr id="2825253" name="Text Box 37">
            <a:extLst>
              <a:ext uri="{FF2B5EF4-FFF2-40B4-BE49-F238E27FC236}">
                <a16:creationId xmlns:a16="http://schemas.microsoft.com/office/drawing/2014/main" id="{2B412D40-12C7-47F7-83C1-26D25E73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768" y="3643968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Malignant</a:t>
            </a:r>
          </a:p>
        </p:txBody>
      </p:sp>
      <p:pic>
        <p:nvPicPr>
          <p:cNvPr id="51240" name="Picture 38" descr="Photograph of a woman having a mammogram and a female technician">
            <a:extLst>
              <a:ext uri="{FF2B5EF4-FFF2-40B4-BE49-F238E27FC236}">
                <a16:creationId xmlns:a16="http://schemas.microsoft.com/office/drawing/2014/main" id="{110672FE-1939-4E1D-A0C1-F5F68430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76350"/>
            <a:ext cx="155733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5255" name="Text Box 39">
            <a:extLst>
              <a:ext uri="{FF2B5EF4-FFF2-40B4-BE49-F238E27FC236}">
                <a16:creationId xmlns:a16="http://schemas.microsoft.com/office/drawing/2014/main" id="{6573A395-9AD9-474B-97D6-7CD10BEF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491013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825256" name="Text Box 40">
            <a:extLst>
              <a:ext uri="{FF2B5EF4-FFF2-40B4-BE49-F238E27FC236}">
                <a16:creationId xmlns:a16="http://schemas.microsoft.com/office/drawing/2014/main" id="{AC62AE64-A703-4E34-BBEF-C6FF1DF38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930276"/>
            <a:ext cx="22446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PMingLiU" panose="020B0604030504040204" pitchFamily="18" charset="-120"/>
              </a:rPr>
              <a:t>MLO</a:t>
            </a: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                 CC</a:t>
            </a:r>
          </a:p>
        </p:txBody>
      </p:sp>
      <p:sp>
        <p:nvSpPr>
          <p:cNvPr id="2825257" name="Text Box 41">
            <a:extLst>
              <a:ext uri="{FF2B5EF4-FFF2-40B4-BE49-F238E27FC236}">
                <a16:creationId xmlns:a16="http://schemas.microsoft.com/office/drawing/2014/main" id="{5562F115-9724-436D-959E-E34A1D2F9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3" y="930276"/>
            <a:ext cx="1795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PMingLiU" panose="020B0604030504040204" pitchFamily="18" charset="-120"/>
              </a:rPr>
              <a:t>MLO</a:t>
            </a: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                  CC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322E2452-5A7B-43A9-A8AC-8375CA8D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7" y="3095327"/>
            <a:ext cx="25931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PMingLiU" panose="020B0604030504040204" pitchFamily="18" charset="-120"/>
              </a:rPr>
              <a:t>MLO</a:t>
            </a:r>
            <a:r>
              <a:rPr lang="th-TH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 ถ่ายแนวเอียง       </a:t>
            </a: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CC </a:t>
            </a:r>
            <a:r>
              <a:rPr lang="th-TH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ถ่ายด้านตรง</a:t>
            </a:r>
            <a:endParaRPr lang="en-US" altLang="en-US" sz="1400" b="1" dirty="0">
              <a:latin typeface="Arial" panose="020B0604020202020204" pitchFamily="34" charset="0"/>
              <a:ea typeface="PMingLiU" panose="020B0604030504040204" pitchFamily="18" charset="-120"/>
            </a:endParaRPr>
          </a:p>
        </p:txBody>
      </p:sp>
      <p:sp>
        <p:nvSpPr>
          <p:cNvPr id="51" name="Text Box 40">
            <a:extLst>
              <a:ext uri="{FF2B5EF4-FFF2-40B4-BE49-F238E27FC236}">
                <a16:creationId xmlns:a16="http://schemas.microsoft.com/office/drawing/2014/main" id="{6093ACDA-AFEC-4966-90AA-66FF6B48F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76" y="3085643"/>
            <a:ext cx="25931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PMingLiU" panose="020B0604030504040204" pitchFamily="18" charset="-120"/>
              </a:rPr>
              <a:t>MLO</a:t>
            </a:r>
            <a:r>
              <a:rPr lang="th-TH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 ถ่ายแนวเอียง       </a:t>
            </a: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CC </a:t>
            </a:r>
            <a:r>
              <a:rPr lang="th-TH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ถ่ายด้านตรง</a:t>
            </a:r>
            <a:endParaRPr lang="en-US" altLang="en-US" sz="1400" b="1" dirty="0">
              <a:latin typeface="Arial" panose="020B0604020202020204" pitchFamily="34" charset="0"/>
              <a:ea typeface="PMingLiU" panose="020B0604030504040204" pitchFamily="18" charset="-12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D24989-A93B-4D87-BC20-1BF224B6AB79}"/>
              </a:ext>
            </a:extLst>
          </p:cNvPr>
          <p:cNvCxnSpPr>
            <a:cxnSpLocks/>
            <a:stCxn id="2825253" idx="1"/>
          </p:cNvCxnSpPr>
          <p:nvPr/>
        </p:nvCxnSpPr>
        <p:spPr>
          <a:xfrm flipH="1">
            <a:off x="2743200" y="3796368"/>
            <a:ext cx="486568" cy="350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1893C7D-4AAF-44BF-8F1E-95F44777D34E}"/>
              </a:ext>
            </a:extLst>
          </p:cNvPr>
          <p:cNvCxnSpPr>
            <a:cxnSpLocks/>
          </p:cNvCxnSpPr>
          <p:nvPr/>
        </p:nvCxnSpPr>
        <p:spPr>
          <a:xfrm>
            <a:off x="4526755" y="3817869"/>
            <a:ext cx="486568" cy="338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Chart&#10;&#10;Description automatically generated">
            <a:extLst>
              <a:ext uri="{FF2B5EF4-FFF2-40B4-BE49-F238E27FC236}">
                <a16:creationId xmlns:a16="http://schemas.microsoft.com/office/drawing/2014/main" id="{4E0BF735-942E-404E-93AE-4D5BB780B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r="9143" b="-1"/>
          <a:stretch/>
        </p:blipFill>
        <p:spPr>
          <a:xfrm>
            <a:off x="90488" y="68263"/>
            <a:ext cx="8963025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3991198-A982-4312-AFCE-F5E4068D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9</a:t>
            </a:fld>
            <a:endParaRPr lang="th-T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179C3-B682-4CEE-9074-80B0BE7964DA}"/>
              </a:ext>
            </a:extLst>
          </p:cNvPr>
          <p:cNvSpPr txBox="1"/>
          <p:nvPr/>
        </p:nvSpPr>
        <p:spPr>
          <a:xfrm>
            <a:off x="3059832" y="2996952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101,671 Negative (NON-Malignant)</a:t>
            </a:r>
          </a:p>
          <a:p>
            <a:r>
              <a:rPr lang="en-US" sz="1800" dirty="0"/>
              <a:t>        623 Positive   (Malignant)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4D876B0-2994-4A1A-A9FF-BB68B7462F0C}"/>
              </a:ext>
            </a:extLst>
          </p:cNvPr>
          <p:cNvSpPr/>
          <p:nvPr/>
        </p:nvSpPr>
        <p:spPr>
          <a:xfrm>
            <a:off x="5580112" y="5445224"/>
            <a:ext cx="331236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ZeroR</a:t>
            </a:r>
            <a:r>
              <a:rPr lang="en-US" sz="2000" dirty="0">
                <a:solidFill>
                  <a:schemeClr val="tx1"/>
                </a:solidFill>
              </a:rPr>
              <a:t>: Acc = 99.39%</a:t>
            </a:r>
          </a:p>
        </p:txBody>
      </p:sp>
    </p:spTree>
    <p:extLst>
      <p:ext uri="{BB962C8B-B14F-4D97-AF65-F5344CB8AC3E}">
        <p14:creationId xmlns:p14="http://schemas.microsoft.com/office/powerpoint/2010/main" val="352771805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30280</TotalTime>
  <Words>1175</Words>
  <Application>Microsoft Office PowerPoint</Application>
  <PresentationFormat>On-screen Show (4:3)</PresentationFormat>
  <Paragraphs>287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Georgia</vt:lpstr>
      <vt:lpstr>Symbol</vt:lpstr>
      <vt:lpstr>TH Niramit AS</vt:lpstr>
      <vt:lpstr>Times New Roman</vt:lpstr>
      <vt:lpstr>Wingdings</vt:lpstr>
      <vt:lpstr>ชุดรูปแบบของ Office</vt:lpstr>
      <vt:lpstr>1_ชุดรูปแบบของ Office</vt:lpstr>
      <vt:lpstr>Pattern Recognition Class Imbalance Problem</vt:lpstr>
      <vt:lpstr>Outline</vt:lpstr>
      <vt:lpstr>Balance vs Imbalance</vt:lpstr>
      <vt:lpstr>Imbalance Dataset</vt:lpstr>
      <vt:lpstr>Imbalance Dataset 2</vt:lpstr>
      <vt:lpstr>Class Imbalance Problem</vt:lpstr>
      <vt:lpstr>PowerPoint Presentation</vt:lpstr>
      <vt:lpstr>KDD CUP 2008 - Breast Cancer Dataset</vt:lpstr>
      <vt:lpstr>PowerPoint Presentation</vt:lpstr>
      <vt:lpstr>PowerPoint Presentation</vt:lpstr>
      <vt:lpstr>Performance Measure</vt:lpstr>
      <vt:lpstr> in F-value</vt:lpstr>
      <vt:lpstr>PowerPoint Presentation</vt:lpstr>
      <vt:lpstr>PowerPoint Presentation</vt:lpstr>
      <vt:lpstr>SMOTE Algorithm</vt:lpstr>
      <vt:lpstr>SMOTE Algorithm (cont.)</vt:lpstr>
      <vt:lpstr>SMOTE Example</vt:lpstr>
      <vt:lpstr>SMOTE N. V. Chawla et al., 2002</vt:lpstr>
      <vt:lpstr>Borderline-SMOTE H. Han et al., 2005</vt:lpstr>
      <vt:lpstr>Safe-Level-SMOTE C. Bunkhumpornpat et al., 2009</vt:lpstr>
      <vt:lpstr>PowerPoint Presentation</vt:lpstr>
      <vt:lpstr>PowerPoint Presentation</vt:lpstr>
      <vt:lpstr>DBSMOTE C. Bunkhumpornpat et al., 2012</vt:lpstr>
      <vt:lpstr>Page-Blocks (Original)</vt:lpstr>
      <vt:lpstr>Page-Blocks (SMOTE) </vt:lpstr>
      <vt:lpstr>Page-Blocks (SAFE) </vt:lpstr>
      <vt:lpstr>Page-Blocks (DBS) </vt:lpstr>
      <vt:lpstr>PowerPoint Presentation</vt:lpstr>
      <vt:lpstr>Borderline-SMOTE</vt:lpstr>
      <vt:lpstr>Borderline-SMOTE</vt:lpstr>
      <vt:lpstr>Safe-Level-Smote</vt:lpstr>
      <vt:lpstr>PowerPoint Presentation</vt:lpstr>
      <vt:lpstr>UNDER-SAMPLING</vt:lpstr>
      <vt:lpstr>MUTE</vt:lpstr>
      <vt:lpstr>MUTE</vt:lpstr>
      <vt:lpstr>MUTE(D, k)</vt:lpstr>
      <vt:lpstr>MUTE(D, ½k)</vt:lpstr>
      <vt:lpstr>MUTE(D, 1)</vt:lpstr>
      <vt:lpstr>Safe Level Graph: Normal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 Chapter 5:  Hidden Markov Models</dc:title>
  <dc:creator>Chumphol Bunkhumpornpat</dc:creator>
  <cp:lastModifiedBy>C B</cp:lastModifiedBy>
  <cp:revision>1894</cp:revision>
  <cp:lastPrinted>2023-09-22T07:55:42Z</cp:lastPrinted>
  <dcterms:created xsi:type="dcterms:W3CDTF">2012-04-29T10:21:48Z</dcterms:created>
  <dcterms:modified xsi:type="dcterms:W3CDTF">2023-10-02T13:16:01Z</dcterms:modified>
</cp:coreProperties>
</file>